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png" ContentType="image/png"/>
  <Default Extension="docx" ContentType="application/vnd.openxmlformats-officedocument.wordprocessingml.documen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9" r:id="rId5"/>
    <p:sldId id="290" r:id="rId6"/>
    <p:sldId id="297" r:id="rId7"/>
    <p:sldId id="298" r:id="rId8"/>
    <p:sldId id="299" r:id="rId9"/>
    <p:sldId id="260" r:id="rId10"/>
    <p:sldId id="262" r:id="rId11"/>
    <p:sldId id="268" r:id="rId12"/>
    <p:sldId id="269" r:id="rId13"/>
    <p:sldId id="274" r:id="rId14"/>
    <p:sldId id="275" r:id="rId15"/>
    <p:sldId id="292" r:id="rId16"/>
    <p:sldId id="293" r:id="rId17"/>
    <p:sldId id="294" r:id="rId18"/>
    <p:sldId id="296" r:id="rId19"/>
    <p:sldId id="302" r:id="rId20"/>
    <p:sldId id="300" r:id="rId21"/>
    <p:sldId id="301" r:id="rId22"/>
    <p:sldId id="264" r:id="rId23"/>
    <p:sldId id="272" r:id="rId24"/>
    <p:sldId id="288" r:id="rId25"/>
    <p:sldId id="284" r:id="rId26"/>
    <p:sldId id="286" r:id="rId27"/>
    <p:sldId id="287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2"/>
    <p:restoredTop sz="95701" autoAdjust="0"/>
  </p:normalViewPr>
  <p:slideViewPr>
    <p:cSldViewPr snapToGrid="0" snapToObjects="1">
      <p:cViewPr>
        <p:scale>
          <a:sx n="117" d="100"/>
          <a:sy n="117" d="100"/>
        </p:scale>
        <p:origin x="1112" y="-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9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Volumes/quesadalab/Lab_member_folders/Parada_Camilo/Phytophthora_capsici_db_CP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Volumes/quesadalab/Lab_member_folders/Parada_Camilo/SSR_P.capsici/Fragment_analysis_12SSRs_11:20:15/Alleles_table_loci_65_55_75_20_genalex_output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Volumes/quesadalab/Lab_member_folders/Parada_Camilo/SSR_P.capsici/Fragment_analysis_12SSRs_11:20:15/Alleles_table_loci_65_55_75_20_genalex_output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Volumes/quesadalab/Lab_member_folders/Parada_Camilo/SSR_P.capsici/Fragment_analysis_12SSRs_11:20:15/Alleles_table_loci_36_1_39_27_genalex_output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Volumes/quesadalab/Lab_member_folders/Parada_Camilo/SSR_P.capsici/Fragment_analysis_12SSRs_11:20:15/Alleles_table_loci_36_1_39_27_genalex_output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Volumes/quesadalab/Lab_member_folders/Parada_Camilo/SSR_P.capsici/Fragment_analysis_12SSRs_11:20:15/Alleles_table_loci_36_1_39_27_genalex_outpu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Volumes/quesadalab/Lab_member_folders/Parada_Camilo/Phytophthora_capsici_db_CP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Volumes/quesadalab/Lab_member_folders/Parada_Camilo/Phytophthora_capsici_db_CP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quesada6:Desktop:SSRs_paper:Fig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Parada_Camilo:SSR_P.capsici:MISA_analysis:Garnica_2006_downyanalysi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Volumes/quesadalab/Lab_member_folders/Parada_Camilo/SSR_P.capsici/Fragment_analysis_12SSRs_11:20:15/Alleles_table_loci_37_18_31_19_genalex_output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Volumes/quesadalab/Lab_member_folders/Parada_Camilo/SSR_P.capsici/Fragment_analysis_12SSRs_11:20:15/Alleles_table_loci_37_18_31_19_genalex_outpu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Volumes/quesadalab/Lab_member_folders/Parada_Camilo/SSR_P.capsici/Fragment_analysis_12SSRs_11:20:15/Alleles_table_loci_37_18_31_19_genalex_outpu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662866390776978"/>
          <c:y val="0.0395770392749245"/>
          <c:w val="0.906526189183524"/>
          <c:h val="0.6376224472617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Sheet2!$F$1</c:f>
              <c:strCache>
                <c:ptCount val="1"/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Sheet2!$D$2:$D$12</c:f>
              <c:strCache>
                <c:ptCount val="11"/>
                <c:pt idx="0">
                  <c:v>Acorn Squash</c:v>
                </c:pt>
                <c:pt idx="1">
                  <c:v>Bitter gourd</c:v>
                </c:pt>
                <c:pt idx="2">
                  <c:v>Cucumber</c:v>
                </c:pt>
                <c:pt idx="3">
                  <c:v>Jalapeno Pepper</c:v>
                </c:pt>
                <c:pt idx="4">
                  <c:v>Muskmelon</c:v>
                </c:pt>
                <c:pt idx="5">
                  <c:v>Pepper</c:v>
                </c:pt>
                <c:pt idx="6">
                  <c:v>Pumpkin</c:v>
                </c:pt>
                <c:pt idx="7">
                  <c:v>sponge gourd</c:v>
                </c:pt>
                <c:pt idx="8">
                  <c:v>Squash</c:v>
                </c:pt>
                <c:pt idx="9">
                  <c:v>Watermelon</c:v>
                </c:pt>
                <c:pt idx="10">
                  <c:v>Zucchini </c:v>
                </c:pt>
              </c:strCache>
            </c:strRef>
          </c:cat>
          <c:val>
            <c:numRef>
              <c:f>Sheet2!$F$2:$F$12</c:f>
              <c:numCache>
                <c:formatCode>General</c:formatCode>
                <c:ptCount val="11"/>
                <c:pt idx="0">
                  <c:v>0.884955752212389</c:v>
                </c:pt>
                <c:pt idx="1">
                  <c:v>3.539823008849558</c:v>
                </c:pt>
                <c:pt idx="2">
                  <c:v>23.00884955752212</c:v>
                </c:pt>
                <c:pt idx="3">
                  <c:v>1.76991150442478</c:v>
                </c:pt>
                <c:pt idx="4">
                  <c:v>0.884955752212389</c:v>
                </c:pt>
                <c:pt idx="5">
                  <c:v>40.70796460176992</c:v>
                </c:pt>
                <c:pt idx="6">
                  <c:v>0.884955752212389</c:v>
                </c:pt>
                <c:pt idx="7">
                  <c:v>3.539823008849558</c:v>
                </c:pt>
                <c:pt idx="8">
                  <c:v>10.61946902654867</c:v>
                </c:pt>
                <c:pt idx="9">
                  <c:v>1.76991150442478</c:v>
                </c:pt>
                <c:pt idx="10">
                  <c:v>12.38938053097345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55630960"/>
        <c:axId val="-1989459984"/>
      </c:barChart>
      <c:catAx>
        <c:axId val="-2055630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1989459984"/>
        <c:crosses val="autoZero"/>
        <c:auto val="1"/>
        <c:lblAlgn val="ctr"/>
        <c:lblOffset val="100"/>
        <c:noMultiLvlLbl val="0"/>
      </c:catAx>
      <c:valAx>
        <c:axId val="-1989459984"/>
        <c:scaling>
          <c:orientation val="minMax"/>
          <c:max val="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-2055630960"/>
        <c:crosses val="autoZero"/>
        <c:crossBetween val="between"/>
        <c:majorUnit val="10.0"/>
      </c:valAx>
      <c:spPr>
        <a:noFill/>
        <a:ln w="127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 i="0">
          <a:solidFill>
            <a:schemeClr val="tx1">
              <a:lumMod val="95000"/>
              <a:lumOff val="5000"/>
            </a:schemeClr>
          </a:solidFill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cat>
            <c:numRef>
              <c:f>'6-FAM_SSR_65 - 1 AGP'!$A$28:$A$31</c:f>
              <c:numCache>
                <c:formatCode>General</c:formatCode>
                <c:ptCount val="4"/>
                <c:pt idx="0">
                  <c:v>236.0</c:v>
                </c:pt>
                <c:pt idx="1">
                  <c:v>248.0</c:v>
                </c:pt>
                <c:pt idx="2">
                  <c:v>260.0</c:v>
                </c:pt>
                <c:pt idx="3">
                  <c:v>272.0</c:v>
                </c:pt>
              </c:numCache>
            </c:numRef>
          </c:cat>
          <c:val>
            <c:numRef>
              <c:f>'6-FAM_SSR_65 - 1 AGP'!$B$28:$B$31</c:f>
              <c:numCache>
                <c:formatCode>0.000</c:formatCode>
                <c:ptCount val="4"/>
                <c:pt idx="0">
                  <c:v>0.5</c:v>
                </c:pt>
                <c:pt idx="1">
                  <c:v>0.35714</c:v>
                </c:pt>
                <c:pt idx="2">
                  <c:v>0.07143</c:v>
                </c:pt>
                <c:pt idx="3">
                  <c:v>0.07143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cat>
            <c:numRef>
              <c:f>'VIC_SSR_55 - 1 AGP'!$A$28:$A$32</c:f>
              <c:numCache>
                <c:formatCode>General</c:formatCode>
                <c:ptCount val="5"/>
                <c:pt idx="0">
                  <c:v>152.0</c:v>
                </c:pt>
                <c:pt idx="1">
                  <c:v>284.0</c:v>
                </c:pt>
                <c:pt idx="2">
                  <c:v>292.0</c:v>
                </c:pt>
                <c:pt idx="3">
                  <c:v>296.0</c:v>
                </c:pt>
                <c:pt idx="4">
                  <c:v>300.0</c:v>
                </c:pt>
              </c:numCache>
            </c:numRef>
          </c:cat>
          <c:val>
            <c:numRef>
              <c:f>'VIC_SSR_55 - 1 AGP'!$B$28:$B$32</c:f>
              <c:numCache>
                <c:formatCode>0.000</c:formatCode>
                <c:ptCount val="5"/>
                <c:pt idx="0">
                  <c:v>0.42857</c:v>
                </c:pt>
                <c:pt idx="1">
                  <c:v>0.14286</c:v>
                </c:pt>
                <c:pt idx="2">
                  <c:v>0.14286</c:v>
                </c:pt>
                <c:pt idx="3">
                  <c:v>0.21429</c:v>
                </c:pt>
                <c:pt idx="4">
                  <c:v>0.07143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cat>
            <c:numRef>
              <c:f>'VIC_SSR_1 - 1 AGP'!$A$28:$A$33</c:f>
              <c:numCache>
                <c:formatCode>General</c:formatCode>
                <c:ptCount val="6"/>
                <c:pt idx="0">
                  <c:v>112.0</c:v>
                </c:pt>
                <c:pt idx="1">
                  <c:v>145.0</c:v>
                </c:pt>
                <c:pt idx="2">
                  <c:v>178.0</c:v>
                </c:pt>
                <c:pt idx="3">
                  <c:v>211.0</c:v>
                </c:pt>
                <c:pt idx="4">
                  <c:v>217.0</c:v>
                </c:pt>
                <c:pt idx="5">
                  <c:v>262.0</c:v>
                </c:pt>
              </c:numCache>
            </c:numRef>
          </c:cat>
          <c:val>
            <c:numRef>
              <c:f>'VIC_SSR_1 - 1 AGP'!$B$28:$B$33</c:f>
              <c:numCache>
                <c:formatCode>0.000</c:formatCode>
                <c:ptCount val="6"/>
                <c:pt idx="0">
                  <c:v>0.07143</c:v>
                </c:pt>
                <c:pt idx="1">
                  <c:v>0.28571</c:v>
                </c:pt>
                <c:pt idx="2">
                  <c:v>0.07143</c:v>
                </c:pt>
                <c:pt idx="3">
                  <c:v>0.28571</c:v>
                </c:pt>
                <c:pt idx="4">
                  <c:v>0.21429</c:v>
                </c:pt>
                <c:pt idx="5">
                  <c:v>0.07143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cat>
            <c:numRef>
              <c:f>'NED_SSR_39 - 1 AGP'!$A$28:$A$32</c:f>
              <c:numCache>
                <c:formatCode>General</c:formatCode>
                <c:ptCount val="5"/>
                <c:pt idx="0">
                  <c:v>248.0</c:v>
                </c:pt>
                <c:pt idx="1">
                  <c:v>251.0</c:v>
                </c:pt>
                <c:pt idx="2">
                  <c:v>254.0</c:v>
                </c:pt>
                <c:pt idx="3">
                  <c:v>257.0</c:v>
                </c:pt>
                <c:pt idx="4">
                  <c:v>287.0</c:v>
                </c:pt>
              </c:numCache>
            </c:numRef>
          </c:cat>
          <c:val>
            <c:numRef>
              <c:f>'NED_SSR_39 - 1 AGP'!$B$28:$B$32</c:f>
              <c:numCache>
                <c:formatCode>0.000</c:formatCode>
                <c:ptCount val="5"/>
                <c:pt idx="0">
                  <c:v>0.21429</c:v>
                </c:pt>
                <c:pt idx="1">
                  <c:v>0.42857</c:v>
                </c:pt>
                <c:pt idx="2">
                  <c:v>0.21429</c:v>
                </c:pt>
                <c:pt idx="3">
                  <c:v>0.07143</c:v>
                </c:pt>
                <c:pt idx="4">
                  <c:v>0.07143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cat>
            <c:numRef>
              <c:f>'PET_SSR_27 - 1 AGP'!$A$28:$A$31</c:f>
              <c:numCache>
                <c:formatCode>General</c:formatCode>
                <c:ptCount val="4"/>
                <c:pt idx="0">
                  <c:v>350.0</c:v>
                </c:pt>
                <c:pt idx="1">
                  <c:v>352.0</c:v>
                </c:pt>
                <c:pt idx="2">
                  <c:v>354.0</c:v>
                </c:pt>
                <c:pt idx="3">
                  <c:v>358.0</c:v>
                </c:pt>
              </c:numCache>
            </c:numRef>
          </c:cat>
          <c:val>
            <c:numRef>
              <c:f>'PET_SSR_27 - 1 AGP'!$B$28:$B$31</c:f>
              <c:numCache>
                <c:formatCode>0.000</c:formatCode>
                <c:ptCount val="4"/>
                <c:pt idx="0">
                  <c:v>0.07143</c:v>
                </c:pt>
                <c:pt idx="1">
                  <c:v>0.07143</c:v>
                </c:pt>
                <c:pt idx="2">
                  <c:v>0.42857</c:v>
                </c:pt>
                <c:pt idx="3">
                  <c:v>0.42857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Sheet3!$D$2:$D$3</c:f>
              <c:strCache>
                <c:ptCount val="2"/>
                <c:pt idx="0">
                  <c:v>A1</c:v>
                </c:pt>
                <c:pt idx="1">
                  <c:v>A2</c:v>
                </c:pt>
              </c:strCache>
            </c:strRef>
          </c:cat>
          <c:val>
            <c:numRef>
              <c:f>Sheet3!$F$2:$F$3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0" i="0"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</c:dPt>
          <c:cat>
            <c:strRef>
              <c:f>Sheet4!$C$5:$C$7</c:f>
              <c:strCache>
                <c:ptCount val="3"/>
                <c:pt idx="0">
                  <c:v>I</c:v>
                </c:pt>
                <c:pt idx="1">
                  <c:v>IS</c:v>
                </c:pt>
                <c:pt idx="2">
                  <c:v>S</c:v>
                </c:pt>
              </c:strCache>
            </c:strRef>
          </c:cat>
          <c:val>
            <c:numRef>
              <c:f>Sheet4!$E$5:$E$7</c:f>
              <c:numCache>
                <c:formatCode>General</c:formatCode>
                <c:ptCount val="3"/>
                <c:pt idx="0">
                  <c:v>0.125</c:v>
                </c:pt>
                <c:pt idx="1">
                  <c:v>0.1875</c:v>
                </c:pt>
                <c:pt idx="2">
                  <c:v>0.6875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2863216"/>
        <c:axId val="1838765312"/>
      </c:barChart>
      <c:catAx>
        <c:axId val="184286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838765312"/>
        <c:crosses val="autoZero"/>
        <c:auto val="1"/>
        <c:lblAlgn val="ctr"/>
        <c:lblOffset val="100"/>
        <c:noMultiLvlLbl val="0"/>
      </c:catAx>
      <c:valAx>
        <c:axId val="1838765312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 w="15875">
            <a:solidFill>
              <a:schemeClr val="tx1"/>
            </a:solidFill>
            <a:prstDash val="soli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842863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0" i="0">
          <a:solidFill>
            <a:schemeClr val="tx1"/>
          </a:solidFill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2095863348479"/>
          <c:y val="0.0587927571806561"/>
          <c:w val="0.755205965946775"/>
          <c:h val="0.780667835113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Fig_1!$B$3</c:f>
              <c:strCache>
                <c:ptCount val="1"/>
                <c:pt idx="0">
                  <c:v>P. capsici</c:v>
                </c:pt>
              </c:strCache>
            </c:strRef>
          </c:tx>
          <c:spPr>
            <a:solidFill>
              <a:srgbClr val="FC1325"/>
            </a:solidFill>
          </c:spPr>
          <c:invertIfNegative val="0"/>
          <c:cat>
            <c:strRef>
              <c:f>Fig_1!$A$5:$A$9</c:f>
              <c:strCache>
                <c:ptCount val="5"/>
                <c:pt idx="0">
                  <c:v>Di-</c:v>
                </c:pt>
                <c:pt idx="1">
                  <c:v>Tri-</c:v>
                </c:pt>
                <c:pt idx="2">
                  <c:v>Tetra-</c:v>
                </c:pt>
                <c:pt idx="3">
                  <c:v>Penta-</c:v>
                </c:pt>
                <c:pt idx="4">
                  <c:v>Hexa-</c:v>
                </c:pt>
              </c:strCache>
            </c:strRef>
          </c:cat>
          <c:val>
            <c:numRef>
              <c:f>Fig_1!$C$5:$C$9</c:f>
              <c:numCache>
                <c:formatCode>0.0%</c:formatCode>
                <c:ptCount val="5"/>
                <c:pt idx="0">
                  <c:v>0.093311758360302</c:v>
                </c:pt>
                <c:pt idx="1">
                  <c:v>0.710355987055016</c:v>
                </c:pt>
                <c:pt idx="2">
                  <c:v>0.134843581445523</c:v>
                </c:pt>
                <c:pt idx="3">
                  <c:v>0.0161812297734628</c:v>
                </c:pt>
                <c:pt idx="4">
                  <c:v>0.0453074433656958</c:v>
                </c:pt>
              </c:numCache>
            </c:numRef>
          </c:val>
        </c:ser>
        <c:ser>
          <c:idx val="1"/>
          <c:order val="1"/>
          <c:tx>
            <c:strRef>
              <c:f>Fig_1!$D$3</c:f>
              <c:strCache>
                <c:ptCount val="1"/>
                <c:pt idx="0">
                  <c:v>P. ramorum</c:v>
                </c:pt>
              </c:strCache>
            </c:strRef>
          </c:tx>
          <c:spPr>
            <a:solidFill>
              <a:srgbClr val="2C46C2"/>
            </a:solidFill>
          </c:spPr>
          <c:invertIfNegative val="0"/>
          <c:cat>
            <c:strRef>
              <c:f>Fig_1!$A$5:$A$9</c:f>
              <c:strCache>
                <c:ptCount val="5"/>
                <c:pt idx="0">
                  <c:v>Di-</c:v>
                </c:pt>
                <c:pt idx="1">
                  <c:v>Tri-</c:v>
                </c:pt>
                <c:pt idx="2">
                  <c:v>Tetra-</c:v>
                </c:pt>
                <c:pt idx="3">
                  <c:v>Penta-</c:v>
                </c:pt>
                <c:pt idx="4">
                  <c:v>Hexa-</c:v>
                </c:pt>
              </c:strCache>
            </c:strRef>
          </c:cat>
          <c:val>
            <c:numRef>
              <c:f>Fig_1!$E$5:$E$9</c:f>
              <c:numCache>
                <c:formatCode>0.0%</c:formatCode>
                <c:ptCount val="5"/>
                <c:pt idx="0">
                  <c:v>0.122062862374123</c:v>
                </c:pt>
                <c:pt idx="1">
                  <c:v>0.73664937442783</c:v>
                </c:pt>
                <c:pt idx="2">
                  <c:v>0.0640830027464144</c:v>
                </c:pt>
                <c:pt idx="3">
                  <c:v>0.00762892889838266</c:v>
                </c:pt>
                <c:pt idx="4">
                  <c:v>0.0695758315532499</c:v>
                </c:pt>
              </c:numCache>
            </c:numRef>
          </c:val>
        </c:ser>
        <c:ser>
          <c:idx val="2"/>
          <c:order val="2"/>
          <c:tx>
            <c:strRef>
              <c:f>Fig_1!$F$3</c:f>
              <c:strCache>
                <c:ptCount val="1"/>
                <c:pt idx="0">
                  <c:v>P. sojae</c:v>
                </c:pt>
              </c:strCache>
            </c:strRef>
          </c:tx>
          <c:spPr>
            <a:solidFill>
              <a:srgbClr val="E99E0F"/>
            </a:solidFill>
          </c:spPr>
          <c:invertIfNegative val="0"/>
          <c:cat>
            <c:strRef>
              <c:f>Fig_1!$A$5:$A$9</c:f>
              <c:strCache>
                <c:ptCount val="5"/>
                <c:pt idx="0">
                  <c:v>Di-</c:v>
                </c:pt>
                <c:pt idx="1">
                  <c:v>Tri-</c:v>
                </c:pt>
                <c:pt idx="2">
                  <c:v>Tetra-</c:v>
                </c:pt>
                <c:pt idx="3">
                  <c:v>Penta-</c:v>
                </c:pt>
                <c:pt idx="4">
                  <c:v>Hexa-</c:v>
                </c:pt>
              </c:strCache>
            </c:strRef>
          </c:cat>
          <c:val>
            <c:numRef>
              <c:f>Fig_1!$G$5:$G$9</c:f>
              <c:numCache>
                <c:formatCode>0.0%</c:formatCode>
                <c:ptCount val="5"/>
                <c:pt idx="0">
                  <c:v>0.133853151397011</c:v>
                </c:pt>
                <c:pt idx="1">
                  <c:v>0.695581546458739</c:v>
                </c:pt>
                <c:pt idx="2">
                  <c:v>0.0885315139701104</c:v>
                </c:pt>
                <c:pt idx="3">
                  <c:v>0.0170565302144249</c:v>
                </c:pt>
                <c:pt idx="4">
                  <c:v>0.0649772579597141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1623904"/>
        <c:axId val="1837606544"/>
      </c:barChart>
      <c:catAx>
        <c:axId val="-2141623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Motif length</a:t>
                </a:r>
              </a:p>
            </c:rich>
          </c:tx>
          <c:layout>
            <c:manualLayout>
              <c:xMode val="edge"/>
              <c:yMode val="edge"/>
              <c:x val="0.4642525357647"/>
              <c:y val="0.927665671579692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 w="12700" cmpd="sng">
            <a:solidFill>
              <a:schemeClr val="tx1"/>
            </a:solidFill>
          </a:ln>
        </c:spPr>
        <c:crossAx val="1837606544"/>
        <c:crosses val="autoZero"/>
        <c:auto val="0"/>
        <c:lblAlgn val="ctr"/>
        <c:lblOffset val="50"/>
        <c:noMultiLvlLbl val="0"/>
      </c:catAx>
      <c:valAx>
        <c:axId val="183760654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Frequency </a:t>
                </a:r>
              </a:p>
            </c:rich>
          </c:tx>
          <c:layout>
            <c:manualLayout>
              <c:xMode val="edge"/>
              <c:yMode val="edge"/>
              <c:x val="0.00716560931997899"/>
              <c:y val="0.358109993943065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spPr>
          <a:ln w="12700" cmpd="sng">
            <a:solidFill>
              <a:schemeClr val="tx1"/>
            </a:solidFill>
          </a:ln>
        </c:spPr>
        <c:crossAx val="-21416239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43281916974201"/>
          <c:y val="0.119273947051483"/>
          <c:w val="0.321775475806009"/>
          <c:h val="0.343989339794064"/>
        </c:manualLayout>
      </c:layout>
      <c:overlay val="0"/>
      <c:txPr>
        <a:bodyPr/>
        <a:lstStyle/>
        <a:p>
          <a:pPr>
            <a:defRPr i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7638439612112"/>
          <c:y val="0.0516943439624544"/>
          <c:w val="0.741477910550166"/>
          <c:h val="0.78389134105648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Fig_3!$A$4</c:f>
              <c:strCache>
                <c:ptCount val="1"/>
                <c:pt idx="0">
                  <c:v>P. capsici</c:v>
                </c:pt>
              </c:strCache>
            </c:strRef>
          </c:tx>
          <c:spPr>
            <a:solidFill>
              <a:srgbClr val="FC1325"/>
            </a:solidFill>
            <a:ln>
              <a:noFill/>
            </a:ln>
            <a:effectLst/>
          </c:spPr>
          <c:invertIfNegative val="0"/>
          <c:cat>
            <c:strRef>
              <c:f>Fig_3!$B$3:$J$3</c:f>
              <c:strCach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&gt;10</c:v>
                </c:pt>
              </c:strCache>
            </c:strRef>
          </c:cat>
          <c:val>
            <c:numRef>
              <c:f>Fig_3!$B$5:$J$5</c:f>
              <c:numCache>
                <c:formatCode>0.00%</c:formatCode>
                <c:ptCount val="9"/>
                <c:pt idx="0">
                  <c:v>0.18544474393531</c:v>
                </c:pt>
                <c:pt idx="1">
                  <c:v>0.587601078167116</c:v>
                </c:pt>
                <c:pt idx="2">
                  <c:v>0.180053908355795</c:v>
                </c:pt>
                <c:pt idx="3">
                  <c:v>0.0296495956873315</c:v>
                </c:pt>
                <c:pt idx="4">
                  <c:v>0.0091644204851752</c:v>
                </c:pt>
                <c:pt idx="5">
                  <c:v>0.00377358490566038</c:v>
                </c:pt>
                <c:pt idx="6">
                  <c:v>0.000539083557951482</c:v>
                </c:pt>
                <c:pt idx="7">
                  <c:v>0.00161725067385445</c:v>
                </c:pt>
                <c:pt idx="8">
                  <c:v>0.00215633423180593</c:v>
                </c:pt>
              </c:numCache>
            </c:numRef>
          </c:val>
        </c:ser>
        <c:ser>
          <c:idx val="1"/>
          <c:order val="1"/>
          <c:tx>
            <c:strRef>
              <c:f>Fig_3!$A$6</c:f>
              <c:strCache>
                <c:ptCount val="1"/>
                <c:pt idx="0">
                  <c:v>P. ramorum </c:v>
                </c:pt>
              </c:strCache>
            </c:strRef>
          </c:tx>
          <c:spPr>
            <a:solidFill>
              <a:srgbClr val="2C46C2"/>
            </a:solidFill>
            <a:ln>
              <a:noFill/>
            </a:ln>
            <a:effectLst/>
          </c:spPr>
          <c:invertIfNegative val="0"/>
          <c:cat>
            <c:strRef>
              <c:f>Fig_3!$B$3:$J$3</c:f>
              <c:strCach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&gt;10</c:v>
                </c:pt>
              </c:strCache>
            </c:strRef>
          </c:cat>
          <c:val>
            <c:numRef>
              <c:f>Fig_3!$B$7:$J$7</c:f>
              <c:numCache>
                <c:formatCode>0.00%</c:formatCode>
                <c:ptCount val="9"/>
                <c:pt idx="0">
                  <c:v>0.13026235509457</c:v>
                </c:pt>
                <c:pt idx="1">
                  <c:v>0.600671140939597</c:v>
                </c:pt>
                <c:pt idx="2">
                  <c:v>0.206223306894448</c:v>
                </c:pt>
                <c:pt idx="3">
                  <c:v>0.0442342892007321</c:v>
                </c:pt>
                <c:pt idx="4">
                  <c:v>0.0097620500305064</c:v>
                </c:pt>
                <c:pt idx="5">
                  <c:v>0.0048810250152532</c:v>
                </c:pt>
                <c:pt idx="6">
                  <c:v>0.0012202562538133</c:v>
                </c:pt>
                <c:pt idx="7">
                  <c:v>0.0012202562538133</c:v>
                </c:pt>
                <c:pt idx="8">
                  <c:v>0.00152532031726663</c:v>
                </c:pt>
              </c:numCache>
            </c:numRef>
          </c:val>
        </c:ser>
        <c:ser>
          <c:idx val="2"/>
          <c:order val="2"/>
          <c:tx>
            <c:strRef>
              <c:f>Fig_3!$A$8</c:f>
              <c:strCache>
                <c:ptCount val="1"/>
                <c:pt idx="0">
                  <c:v>P. sojae</c:v>
                </c:pt>
              </c:strCache>
            </c:strRef>
          </c:tx>
          <c:spPr>
            <a:solidFill>
              <a:srgbClr val="E99E0F"/>
            </a:solidFill>
            <a:ln>
              <a:noFill/>
            </a:ln>
            <a:effectLst/>
          </c:spPr>
          <c:invertIfNegative val="0"/>
          <c:cat>
            <c:strRef>
              <c:f>Fig_3!$B$3:$J$3</c:f>
              <c:strCach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&gt;10</c:v>
                </c:pt>
              </c:strCache>
            </c:strRef>
          </c:cat>
          <c:val>
            <c:numRef>
              <c:f>Fig_3!$B$9:$J$9</c:f>
              <c:numCache>
                <c:formatCode>0.00%</c:formatCode>
                <c:ptCount val="9"/>
                <c:pt idx="0">
                  <c:v>0.144550917654702</c:v>
                </c:pt>
                <c:pt idx="1">
                  <c:v>0.54718206918954</c:v>
                </c:pt>
                <c:pt idx="2">
                  <c:v>0.232418385577392</c:v>
                </c:pt>
                <c:pt idx="3">
                  <c:v>0.0428780250121812</c:v>
                </c:pt>
                <c:pt idx="4">
                  <c:v>0.0144550917654702</c:v>
                </c:pt>
                <c:pt idx="5">
                  <c:v>0.00779600454766932</c:v>
                </c:pt>
                <c:pt idx="6">
                  <c:v>0.00438525255806399</c:v>
                </c:pt>
                <c:pt idx="7">
                  <c:v>0.00113691732986844</c:v>
                </c:pt>
                <c:pt idx="8">
                  <c:v>0.00519733636511288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6110928"/>
        <c:axId val="-1971907920"/>
      </c:barChart>
      <c:catAx>
        <c:axId val="-2056110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repeats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12700" cmpd="sng">
            <a:solidFill>
              <a:schemeClr val="tx1"/>
            </a:solidFill>
          </a:ln>
        </c:spPr>
        <c:crossAx val="-1971907920"/>
        <c:crosses val="autoZero"/>
        <c:auto val="1"/>
        <c:lblAlgn val="ctr"/>
        <c:lblOffset val="100"/>
        <c:noMultiLvlLbl val="0"/>
      </c:catAx>
      <c:valAx>
        <c:axId val="-19719079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Frequency</a:t>
                </a:r>
              </a:p>
            </c:rich>
          </c:tx>
          <c:layout>
            <c:manualLayout>
              <c:xMode val="edge"/>
              <c:yMode val="edge"/>
              <c:x val="0.00140612904326648"/>
              <c:y val="0.3457415961116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spPr>
          <a:ln w="12700" cmpd="sng">
            <a:solidFill>
              <a:schemeClr val="tx1"/>
            </a:solidFill>
          </a:ln>
        </c:spPr>
        <c:crossAx val="-205611092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71148174659986"/>
          <c:y val="0.120495398918509"/>
          <c:w val="0.29806895231846"/>
          <c:h val="0.291358209992757"/>
        </c:manualLayout>
      </c:layout>
      <c:overlay val="0"/>
      <c:txPr>
        <a:bodyPr/>
        <a:lstStyle/>
        <a:p>
          <a:pPr>
            <a:defRPr i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0809388889193"/>
          <c:y val="0.0988511328797596"/>
          <c:w val="0.825689856017458"/>
          <c:h val="0.774409621826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'Fig4'!$A$2</c:f>
              <c:strCache>
                <c:ptCount val="1"/>
                <c:pt idx="0">
                  <c:v>Total number</c:v>
                </c:pt>
              </c:strCache>
            </c:strRef>
          </c:tx>
          <c:spPr>
            <a:solidFill>
              <a:srgbClr val="57C70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0"/>
                  <c:y val="0.0284156047559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348278312215875"/>
                  <c:y val="0.02850860244673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0348278312215875"/>
                  <c:y val="0.02850860244673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0.02850828176504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0348278312215875"/>
                  <c:y val="0.02850860244673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.0"/>
                  <c:y val="0.02853491923788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'Fig4'!$B$1:$G$1</c:f>
              <c:strCache>
                <c:ptCount val="6"/>
                <c:pt idx="0">
                  <c:v>Di-</c:v>
                </c:pt>
                <c:pt idx="1">
                  <c:v>Tri-</c:v>
                </c:pt>
                <c:pt idx="2">
                  <c:v>Tetra-</c:v>
                </c:pt>
                <c:pt idx="3">
                  <c:v>Penta-</c:v>
                </c:pt>
                <c:pt idx="4">
                  <c:v>Hexa-</c:v>
                </c:pt>
                <c:pt idx="5">
                  <c:v>Total</c:v>
                </c:pt>
              </c:strCache>
            </c:strRef>
          </c:cat>
          <c:val>
            <c:numRef>
              <c:f>'Fig4'!$B$2:$G$2</c:f>
              <c:numCache>
                <c:formatCode>General</c:formatCode>
                <c:ptCount val="6"/>
                <c:pt idx="0">
                  <c:v>10.0</c:v>
                </c:pt>
                <c:pt idx="1">
                  <c:v>10.0</c:v>
                </c:pt>
                <c:pt idx="2">
                  <c:v>10.0</c:v>
                </c:pt>
                <c:pt idx="3">
                  <c:v>10.0</c:v>
                </c:pt>
                <c:pt idx="4">
                  <c:v>10.0</c:v>
                </c:pt>
                <c:pt idx="5">
                  <c:v>50.0</c:v>
                </c:pt>
              </c:numCache>
            </c:numRef>
          </c:val>
        </c:ser>
        <c:ser>
          <c:idx val="1"/>
          <c:order val="1"/>
          <c:tx>
            <c:strRef>
              <c:f>'Fig4'!$A$3</c:f>
              <c:strCache>
                <c:ptCount val="1"/>
                <c:pt idx="0">
                  <c:v>Amplification</c:v>
                </c:pt>
              </c:strCache>
            </c:strRef>
          </c:tx>
          <c:spPr>
            <a:solidFill>
              <a:srgbClr val="1B78FF"/>
            </a:solidFill>
            <a:effectLst/>
          </c:spPr>
          <c:invertIfNegative val="0"/>
          <c:dLbls>
            <c:dLbl>
              <c:idx val="0"/>
              <c:layout>
                <c:manualLayout>
                  <c:x val="0.0"/>
                  <c:y val="0.0285085987688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"/>
                  <c:y val="0.02850860244673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6.38502863022881E-17"/>
                  <c:y val="0.02850860244673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0.0285086024467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27700572604576E-16"/>
                  <c:y val="0.02850860244673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0.0"/>
                  <c:y val="0.02853524021921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'Fig4'!$B$1:$G$1</c:f>
              <c:strCache>
                <c:ptCount val="6"/>
                <c:pt idx="0">
                  <c:v>Di-</c:v>
                </c:pt>
                <c:pt idx="1">
                  <c:v>Tri-</c:v>
                </c:pt>
                <c:pt idx="2">
                  <c:v>Tetra-</c:v>
                </c:pt>
                <c:pt idx="3">
                  <c:v>Penta-</c:v>
                </c:pt>
                <c:pt idx="4">
                  <c:v>Hexa-</c:v>
                </c:pt>
                <c:pt idx="5">
                  <c:v>Total</c:v>
                </c:pt>
              </c:strCache>
            </c:strRef>
          </c:cat>
          <c:val>
            <c:numRef>
              <c:f>'Fig4'!$B$3:$G$3</c:f>
              <c:numCache>
                <c:formatCode>General</c:formatCode>
                <c:ptCount val="6"/>
                <c:pt idx="0">
                  <c:v>9.0</c:v>
                </c:pt>
                <c:pt idx="1">
                  <c:v>10.0</c:v>
                </c:pt>
                <c:pt idx="2">
                  <c:v>10.0</c:v>
                </c:pt>
                <c:pt idx="3">
                  <c:v>9.0</c:v>
                </c:pt>
                <c:pt idx="4">
                  <c:v>10.0</c:v>
                </c:pt>
                <c:pt idx="5">
                  <c:v>48.0</c:v>
                </c:pt>
              </c:numCache>
            </c:numRef>
          </c:val>
        </c:ser>
        <c:ser>
          <c:idx val="2"/>
          <c:order val="2"/>
          <c:tx>
            <c:strRef>
              <c:f>'Fig4'!$A$4</c:f>
              <c:strCache>
                <c:ptCount val="1"/>
                <c:pt idx="0">
                  <c:v>Polymorphic</c:v>
                </c:pt>
              </c:strCache>
            </c:strRef>
          </c:tx>
          <c:spPr>
            <a:solidFill>
              <a:srgbClr val="FD9408"/>
            </a:solidFill>
            <a:effectLst/>
          </c:spPr>
          <c:invertIfNegative val="0"/>
          <c:dLbls>
            <c:dLbl>
              <c:idx val="0"/>
              <c:layout>
                <c:manualLayout>
                  <c:x val="-3.18996777095908E-17"/>
                  <c:y val="0.0262716798814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"/>
                  <c:y val="0.02443181489905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"/>
                  <c:y val="0.02443213588038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0.02443213588038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"/>
                  <c:y val="0.02443213588038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2.74016145031265E-7"/>
                  <c:y val="0.02445877733075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'Fig4'!$B$1:$G$1</c:f>
              <c:strCache>
                <c:ptCount val="6"/>
                <c:pt idx="0">
                  <c:v>Di-</c:v>
                </c:pt>
                <c:pt idx="1">
                  <c:v>Tri-</c:v>
                </c:pt>
                <c:pt idx="2">
                  <c:v>Tetra-</c:v>
                </c:pt>
                <c:pt idx="3">
                  <c:v>Penta-</c:v>
                </c:pt>
                <c:pt idx="4">
                  <c:v>Hexa-</c:v>
                </c:pt>
                <c:pt idx="5">
                  <c:v>Total</c:v>
                </c:pt>
              </c:strCache>
            </c:strRef>
          </c:cat>
          <c:val>
            <c:numRef>
              <c:f>'Fig4'!$B$4:$G$4</c:f>
              <c:numCache>
                <c:formatCode>General</c:formatCode>
                <c:ptCount val="6"/>
                <c:pt idx="0">
                  <c:v>2.0</c:v>
                </c:pt>
                <c:pt idx="1">
                  <c:v>9.0</c:v>
                </c:pt>
                <c:pt idx="2">
                  <c:v>1.0</c:v>
                </c:pt>
                <c:pt idx="3">
                  <c:v>3.0</c:v>
                </c:pt>
                <c:pt idx="4">
                  <c:v>2.0</c:v>
                </c:pt>
                <c:pt idx="5">
                  <c:v>17.0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9393808"/>
        <c:axId val="1838795616"/>
      </c:barChart>
      <c:catAx>
        <c:axId val="18393938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12700" cmpd="sng">
            <a:solidFill>
              <a:schemeClr val="tx1"/>
            </a:solidFill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1838795616"/>
        <c:crosses val="autoZero"/>
        <c:auto val="1"/>
        <c:lblAlgn val="ctr"/>
        <c:lblOffset val="100"/>
        <c:noMultiLvlLbl val="0"/>
      </c:catAx>
      <c:valAx>
        <c:axId val="183879561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 of SSR primers</a:t>
                </a:r>
              </a:p>
            </c:rich>
          </c:tx>
          <c:layout>
            <c:manualLayout>
              <c:xMode val="edge"/>
              <c:yMode val="edge"/>
              <c:x val="0.0289840577406821"/>
              <c:y val="0.18446411846008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12700" cmpd="sng">
            <a:solidFill>
              <a:schemeClr val="tx1"/>
            </a:solidFill>
          </a:ln>
        </c:spPr>
        <c:crossAx val="1839393808"/>
        <c:crosses val="autoZero"/>
        <c:crossBetween val="between"/>
        <c:majorUnit val="10.0"/>
      </c:valAx>
    </c:plotArea>
    <c:legend>
      <c:legendPos val="r"/>
      <c:layout>
        <c:manualLayout>
          <c:xMode val="edge"/>
          <c:yMode val="edge"/>
          <c:x val="0.277867581914828"/>
          <c:y val="0.18104999517753"/>
          <c:w val="0.26397948167106"/>
          <c:h val="0.233010297723023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cat>
            <c:numRef>
              <c:f>'6-FAM_SSR_37 - 1 AGP'!$A$28:$A$31</c:f>
              <c:numCache>
                <c:formatCode>General</c:formatCode>
                <c:ptCount val="4"/>
                <c:pt idx="0">
                  <c:v>262.0</c:v>
                </c:pt>
                <c:pt idx="1">
                  <c:v>272.0</c:v>
                </c:pt>
                <c:pt idx="2">
                  <c:v>274.0</c:v>
                </c:pt>
                <c:pt idx="3">
                  <c:v>280.0</c:v>
                </c:pt>
              </c:numCache>
            </c:numRef>
          </c:cat>
          <c:val>
            <c:numRef>
              <c:f>'6-FAM_SSR_37 - 1 AGP'!$B$28:$B$31</c:f>
              <c:numCache>
                <c:formatCode>0.000</c:formatCode>
                <c:ptCount val="4"/>
                <c:pt idx="0">
                  <c:v>0.35714</c:v>
                </c:pt>
                <c:pt idx="1">
                  <c:v>0.14286</c:v>
                </c:pt>
                <c:pt idx="2">
                  <c:v>0.42857</c:v>
                </c:pt>
                <c:pt idx="3">
                  <c:v>0.07143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cat>
            <c:numRef>
              <c:f>'VIC_SSR_18 - 1 AGP'!$A$28:$A$36</c:f>
              <c:numCache>
                <c:formatCode>General</c:formatCode>
                <c:ptCount val="9"/>
                <c:pt idx="0">
                  <c:v>121.0</c:v>
                </c:pt>
                <c:pt idx="1">
                  <c:v>124.0</c:v>
                </c:pt>
                <c:pt idx="2">
                  <c:v>127.0</c:v>
                </c:pt>
                <c:pt idx="3">
                  <c:v>130.0</c:v>
                </c:pt>
                <c:pt idx="4">
                  <c:v>133.0</c:v>
                </c:pt>
                <c:pt idx="5">
                  <c:v>151.0</c:v>
                </c:pt>
                <c:pt idx="6">
                  <c:v>157.0</c:v>
                </c:pt>
                <c:pt idx="7">
                  <c:v>169.0</c:v>
                </c:pt>
                <c:pt idx="8">
                  <c:v>178.0</c:v>
                </c:pt>
              </c:numCache>
            </c:numRef>
          </c:cat>
          <c:val>
            <c:numRef>
              <c:f>'VIC_SSR_18 - 1 AGP'!$B$28:$B$36</c:f>
              <c:numCache>
                <c:formatCode>0.000</c:formatCode>
                <c:ptCount val="9"/>
                <c:pt idx="0">
                  <c:v>0.21429</c:v>
                </c:pt>
                <c:pt idx="1">
                  <c:v>0.07143</c:v>
                </c:pt>
                <c:pt idx="2">
                  <c:v>0.21429</c:v>
                </c:pt>
                <c:pt idx="3">
                  <c:v>0.07143</c:v>
                </c:pt>
                <c:pt idx="4">
                  <c:v>0.14286</c:v>
                </c:pt>
                <c:pt idx="5">
                  <c:v>0.07143</c:v>
                </c:pt>
                <c:pt idx="6">
                  <c:v>0.07143</c:v>
                </c:pt>
                <c:pt idx="7">
                  <c:v>0.07143</c:v>
                </c:pt>
                <c:pt idx="8">
                  <c:v>0.07143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cat>
            <c:numRef>
              <c:f>'PET_SSR_19 - 1 AGP'!$A$28:$A$32</c:f>
              <c:numCache>
                <c:formatCode>General</c:formatCode>
                <c:ptCount val="5"/>
                <c:pt idx="0">
                  <c:v>215.0</c:v>
                </c:pt>
                <c:pt idx="1">
                  <c:v>218.0</c:v>
                </c:pt>
                <c:pt idx="2">
                  <c:v>221.0</c:v>
                </c:pt>
                <c:pt idx="3">
                  <c:v>224.0</c:v>
                </c:pt>
                <c:pt idx="4">
                  <c:v>227.0</c:v>
                </c:pt>
              </c:numCache>
            </c:numRef>
          </c:cat>
          <c:val>
            <c:numRef>
              <c:f>'PET_SSR_19 - 1 AGP'!$B$28:$B$32</c:f>
              <c:numCache>
                <c:formatCode>0.000</c:formatCode>
                <c:ptCount val="5"/>
                <c:pt idx="0">
                  <c:v>0.07143</c:v>
                </c:pt>
                <c:pt idx="1">
                  <c:v>0.42857</c:v>
                </c:pt>
                <c:pt idx="2">
                  <c:v>0.21429</c:v>
                </c:pt>
                <c:pt idx="3">
                  <c:v>0.21429</c:v>
                </c:pt>
                <c:pt idx="4">
                  <c:v>0.07143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355D6-2454-C645-A56E-2052E795AEDA}" type="doc">
      <dgm:prSet loTypeId="urn:microsoft.com/office/officeart/2005/8/layout/hProcess11" loCatId="" qsTypeId="urn:microsoft.com/office/officeart/2005/8/quickstyle/simple4" qsCatId="simple" csTypeId="urn:microsoft.com/office/officeart/2005/8/colors/colorful4" csCatId="colorful" phldr="1"/>
      <dgm:spPr/>
    </dgm:pt>
    <dgm:pt modelId="{4F26D5B2-CE75-2446-9B84-F20EEB66C1CD}">
      <dgm:prSet phldrT="[Text]" custT="1"/>
      <dgm:spPr>
        <a:xfrm>
          <a:off x="203962" y="1237406"/>
          <a:ext cx="1886619" cy="835688"/>
        </a:xfrm>
        <a:noFill/>
        <a:ln>
          <a:noFill/>
        </a:ln>
        <a:effectLst/>
      </dgm:spPr>
      <dgm:t>
        <a:bodyPr/>
        <a:lstStyle/>
        <a:p>
          <a:r>
            <a:rPr lang="en-US" sz="1600" b="0" i="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Transcriptome data</a:t>
          </a:r>
          <a:endParaRPr lang="en-US" sz="1600" b="0" i="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Arial"/>
          </a:endParaRPr>
        </a:p>
      </dgm:t>
    </dgm:pt>
    <dgm:pt modelId="{EB907ADB-2278-3C46-8A68-64FBF3D0CB3D}" type="parTrans" cxnId="{7454D89C-30A7-AD4D-95C2-CABA576B7FC6}">
      <dgm:prSet/>
      <dgm:spPr/>
      <dgm:t>
        <a:bodyPr/>
        <a:lstStyle/>
        <a:p>
          <a:endParaRPr lang="en-US" sz="1600" b="0" i="0">
            <a:latin typeface="Arial"/>
            <a:cs typeface="Arial"/>
          </a:endParaRPr>
        </a:p>
      </dgm:t>
    </dgm:pt>
    <dgm:pt modelId="{FF925203-529D-BF4F-BCB9-DE4C809E83A9}" type="sibTrans" cxnId="{7454D89C-30A7-AD4D-95C2-CABA576B7FC6}">
      <dgm:prSet/>
      <dgm:spPr/>
      <dgm:t>
        <a:bodyPr/>
        <a:lstStyle/>
        <a:p>
          <a:endParaRPr lang="en-US" sz="1600" b="0" i="0">
            <a:latin typeface="Arial"/>
            <a:cs typeface="Arial"/>
          </a:endParaRPr>
        </a:p>
      </dgm:t>
    </dgm:pt>
    <dgm:pt modelId="{488C372F-DA87-F24A-BB36-C9442498B1E2}">
      <dgm:prSet phldrT="[Text]" custT="1"/>
      <dgm:spPr>
        <a:xfrm>
          <a:off x="2304402" y="3275589"/>
          <a:ext cx="1676582" cy="844380"/>
        </a:xfrm>
        <a:noFill/>
        <a:ln>
          <a:noFill/>
        </a:ln>
        <a:effectLst/>
      </dgm:spPr>
      <dgm:t>
        <a:bodyPr/>
        <a:lstStyle/>
        <a:p>
          <a:r>
            <a:rPr lang="en-US" sz="1600" b="0" i="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SSR identification</a:t>
          </a:r>
        </a:p>
        <a:p>
          <a:r>
            <a:rPr lang="en-US" sz="1600" b="0" i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(MISA)</a:t>
          </a:r>
          <a:endParaRPr lang="en-US" sz="1600" b="0" i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Arial"/>
          </a:endParaRPr>
        </a:p>
      </dgm:t>
    </dgm:pt>
    <dgm:pt modelId="{A0CEB387-40CF-AA4F-A15B-7DBBB0230A95}" type="parTrans" cxnId="{F44CFAD8-1516-A74B-B0E3-479E32F49F06}">
      <dgm:prSet/>
      <dgm:spPr/>
      <dgm:t>
        <a:bodyPr/>
        <a:lstStyle/>
        <a:p>
          <a:endParaRPr lang="en-US" sz="1600" b="0" i="0">
            <a:latin typeface="Arial"/>
            <a:cs typeface="Arial"/>
          </a:endParaRPr>
        </a:p>
      </dgm:t>
    </dgm:pt>
    <dgm:pt modelId="{F561B8F9-AF5D-E54E-A6A4-AACBD3CD88B9}" type="sibTrans" cxnId="{F44CFAD8-1516-A74B-B0E3-479E32F49F06}">
      <dgm:prSet/>
      <dgm:spPr/>
      <dgm:t>
        <a:bodyPr/>
        <a:lstStyle/>
        <a:p>
          <a:endParaRPr lang="en-US" sz="1600" b="0" i="0">
            <a:latin typeface="Arial"/>
            <a:cs typeface="Arial"/>
          </a:endParaRPr>
        </a:p>
      </dgm:t>
    </dgm:pt>
    <dgm:pt modelId="{C3E580C9-7672-D04C-9CF9-38D20846B3BC}">
      <dgm:prSet phldrT="[Text]" custT="1"/>
      <dgm:spPr>
        <a:xfrm>
          <a:off x="4218802" y="1531163"/>
          <a:ext cx="1886619" cy="573164"/>
        </a:xfrm>
        <a:noFill/>
        <a:ln>
          <a:noFill/>
        </a:ln>
        <a:effectLst/>
      </dgm:spPr>
      <dgm:t>
        <a:bodyPr/>
        <a:lstStyle/>
        <a:p>
          <a:r>
            <a:rPr lang="en-US" sz="1600" b="0" i="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Primer design</a:t>
          </a:r>
        </a:p>
        <a:p>
          <a:r>
            <a:rPr lang="en-US" sz="1600" b="0" i="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and</a:t>
          </a:r>
        </a:p>
        <a:p>
          <a:r>
            <a:rPr lang="en-US" sz="1600" b="0" i="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selection</a:t>
          </a:r>
          <a:endParaRPr lang="en-US" sz="1600" b="0" i="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Arial"/>
          </a:endParaRPr>
        </a:p>
      </dgm:t>
    </dgm:pt>
    <dgm:pt modelId="{ADA50145-6860-894D-A9E8-D9C068763CE4}" type="parTrans" cxnId="{2F870AD4-1FDF-7E4D-BE19-9AA4A075600C}">
      <dgm:prSet/>
      <dgm:spPr/>
      <dgm:t>
        <a:bodyPr/>
        <a:lstStyle/>
        <a:p>
          <a:endParaRPr lang="en-US" sz="1600" b="0" i="0">
            <a:latin typeface="Arial"/>
            <a:cs typeface="Arial"/>
          </a:endParaRPr>
        </a:p>
      </dgm:t>
    </dgm:pt>
    <dgm:pt modelId="{073C47A6-2916-834B-A040-D913817D45A7}" type="sibTrans" cxnId="{2F870AD4-1FDF-7E4D-BE19-9AA4A075600C}">
      <dgm:prSet/>
      <dgm:spPr/>
      <dgm:t>
        <a:bodyPr/>
        <a:lstStyle/>
        <a:p>
          <a:endParaRPr lang="en-US" sz="1600" b="0" i="0">
            <a:latin typeface="Arial"/>
            <a:cs typeface="Arial"/>
          </a:endParaRPr>
        </a:p>
      </dgm:t>
    </dgm:pt>
    <dgm:pt modelId="{88211CDA-A6D6-A44A-BDE9-EF1EF190F0DC}">
      <dgm:prSet custT="1"/>
      <dgm:spPr>
        <a:xfrm>
          <a:off x="6183131" y="2991434"/>
          <a:ext cx="2283941" cy="1602820"/>
        </a:xfrm>
        <a:noFill/>
        <a:ln>
          <a:noFill/>
        </a:ln>
        <a:effectLst/>
      </dgm:spPr>
      <dgm:t>
        <a:bodyPr/>
        <a:lstStyle/>
        <a:p>
          <a:r>
            <a:rPr lang="en-US" sz="1600" b="0" i="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Validation</a:t>
          </a:r>
        </a:p>
        <a:p>
          <a:r>
            <a:rPr lang="en-US" sz="1600" b="0" i="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 &amp;</a:t>
          </a:r>
        </a:p>
        <a:p>
          <a:r>
            <a:rPr lang="en-US" sz="1600" b="0" i="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Determination of polymorphism</a:t>
          </a:r>
          <a:endParaRPr lang="en-US" sz="1600" b="0" i="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Arial"/>
          </a:endParaRPr>
        </a:p>
      </dgm:t>
    </dgm:pt>
    <dgm:pt modelId="{4E7E0E1D-9A5F-7A4E-86AD-F0FA9054F706}" type="parTrans" cxnId="{2F775C26-08DE-9747-907C-76807B8FE041}">
      <dgm:prSet/>
      <dgm:spPr/>
      <dgm:t>
        <a:bodyPr/>
        <a:lstStyle/>
        <a:p>
          <a:endParaRPr lang="en-US" sz="1600" b="0" i="0">
            <a:latin typeface="Arial"/>
            <a:cs typeface="Arial"/>
          </a:endParaRPr>
        </a:p>
      </dgm:t>
    </dgm:pt>
    <dgm:pt modelId="{2CC947C1-0BE1-8D48-BE08-D0028B1F2E9A}" type="sibTrans" cxnId="{2F775C26-08DE-9747-907C-76807B8FE041}">
      <dgm:prSet/>
      <dgm:spPr/>
      <dgm:t>
        <a:bodyPr/>
        <a:lstStyle/>
        <a:p>
          <a:endParaRPr lang="en-US" sz="1600" b="0" i="0">
            <a:latin typeface="Arial"/>
            <a:cs typeface="Arial"/>
          </a:endParaRPr>
        </a:p>
      </dgm:t>
    </dgm:pt>
    <dgm:pt modelId="{60124E56-B9F7-C54C-B197-DCB04E545D2E}" type="pres">
      <dgm:prSet presAssocID="{FED355D6-2454-C645-A56E-2052E795AEDA}" presName="Name0" presStyleCnt="0">
        <dgm:presLayoutVars>
          <dgm:dir/>
          <dgm:resizeHandles val="exact"/>
        </dgm:presLayoutVars>
      </dgm:prSet>
      <dgm:spPr/>
    </dgm:pt>
    <dgm:pt modelId="{95B97675-B8C4-0C41-B6FE-4D41192E9B53}" type="pres">
      <dgm:prSet presAssocID="{FED355D6-2454-C645-A56E-2052E795AEDA}" presName="arrow" presStyleLbl="bgShp" presStyleIdx="0" presStyleCnt="1" custScaleX="89906" custScaleY="82628"/>
      <dgm:spPr>
        <a:xfrm>
          <a:off x="691545" y="1813866"/>
          <a:ext cx="8221004" cy="1790934"/>
        </a:xfrm>
        <a:prstGeom prst="notchedRightArrow">
          <a:avLst/>
        </a:prstGeom>
        <a:solidFill>
          <a:srgbClr val="956251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softEdge rad="12700"/>
        </a:effectLst>
      </dgm:spPr>
      <dgm:t>
        <a:bodyPr/>
        <a:lstStyle/>
        <a:p>
          <a:endParaRPr lang="en-US"/>
        </a:p>
      </dgm:t>
    </dgm:pt>
    <dgm:pt modelId="{15742606-B220-5C47-B437-91487FD16938}" type="pres">
      <dgm:prSet presAssocID="{FED355D6-2454-C645-A56E-2052E795AEDA}" presName="points" presStyleCnt="0"/>
      <dgm:spPr/>
    </dgm:pt>
    <dgm:pt modelId="{AD81006A-74CA-174B-9B2A-BB6391CB9510}" type="pres">
      <dgm:prSet presAssocID="{4F26D5B2-CE75-2446-9B84-F20EEB66C1CD}" presName="compositeA" presStyleCnt="0"/>
      <dgm:spPr/>
    </dgm:pt>
    <dgm:pt modelId="{64726ECC-2526-D842-8892-1F248A67A05A}" type="pres">
      <dgm:prSet presAssocID="{4F26D5B2-CE75-2446-9B84-F20EEB66C1CD}" presName="textA" presStyleLbl="revTx" presStyleIdx="0" presStyleCnt="4" custScaleX="112482" custScaleY="38556" custLinFactNeighborX="-3245" custLinFactNeighborY="4492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C4753A6-D172-4C48-8563-0D8C1F874731}" type="pres">
      <dgm:prSet presAssocID="{4F26D5B2-CE75-2446-9B84-F20EEB66C1CD}" presName="circleA" presStyleLbl="node1" presStyleIdx="0" presStyleCnt="4"/>
      <dgm:spPr>
        <a:xfrm>
          <a:off x="903826" y="2105455"/>
          <a:ext cx="541866" cy="54186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rgbClr val="956251">
                <a:hueOff val="0"/>
                <a:satOff val="0"/>
                <a:lumOff val="0"/>
                <a:alphaOff val="0"/>
                <a:shade val="36000"/>
                <a:satMod val="120000"/>
              </a:srgbClr>
              <a:srgbClr val="956251">
                <a:hueOff val="0"/>
                <a:satOff val="0"/>
                <a:lumOff val="0"/>
                <a:alphaOff val="0"/>
                <a:tint val="40000"/>
              </a:srgb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gm:spPr>
    </dgm:pt>
    <dgm:pt modelId="{1B2E2F4C-66F7-4149-BB56-A71C921A7ECF}" type="pres">
      <dgm:prSet presAssocID="{4F26D5B2-CE75-2446-9B84-F20EEB66C1CD}" presName="spaceA" presStyleCnt="0"/>
      <dgm:spPr/>
    </dgm:pt>
    <dgm:pt modelId="{0549BF0E-4A1E-7B46-8623-3FF87DACB142}" type="pres">
      <dgm:prSet presAssocID="{FF925203-529D-BF4F-BCB9-DE4C809E83A9}" presName="space" presStyleCnt="0"/>
      <dgm:spPr/>
    </dgm:pt>
    <dgm:pt modelId="{500C8A7E-29E6-8C40-A387-3E1A46B97178}" type="pres">
      <dgm:prSet presAssocID="{488C372F-DA87-F24A-BB36-C9442498B1E2}" presName="compositeB" presStyleCnt="0"/>
      <dgm:spPr/>
    </dgm:pt>
    <dgm:pt modelId="{4AE7B553-565E-444F-94C4-4127B3C63210}" type="pres">
      <dgm:prSet presAssocID="{488C372F-DA87-F24A-BB36-C9442498B1E2}" presName="textB" presStyleLbl="revTx" presStyleIdx="1" presStyleCnt="4" custScaleX="132909" custScaleY="38957" custLinFactNeighborX="2486" custLinFactNeighborY="-5101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9D2C67C-EC14-1745-A6CE-52102F92BE9C}" type="pres">
      <dgm:prSet presAssocID="{488C372F-DA87-F24A-BB36-C9442498B1E2}" presName="circleB" presStyleLbl="node1" presStyleIdx="1" presStyleCnt="4"/>
      <dgm:spPr>
        <a:xfrm>
          <a:off x="2884777" y="2769171"/>
          <a:ext cx="541866" cy="54186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rgbClr val="956251">
                <a:hueOff val="6807678"/>
                <a:satOff val="-7995"/>
                <a:lumOff val="3072"/>
                <a:alphaOff val="0"/>
                <a:shade val="36000"/>
                <a:satMod val="120000"/>
              </a:srgbClr>
              <a:srgbClr val="956251">
                <a:hueOff val="6807678"/>
                <a:satOff val="-7995"/>
                <a:lumOff val="3072"/>
                <a:alphaOff val="0"/>
                <a:tint val="40000"/>
              </a:srgb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gm:spPr>
    </dgm:pt>
    <dgm:pt modelId="{143F523A-ECF7-D444-9A20-A017997C8FB8}" type="pres">
      <dgm:prSet presAssocID="{488C372F-DA87-F24A-BB36-C9442498B1E2}" presName="spaceB" presStyleCnt="0"/>
      <dgm:spPr/>
    </dgm:pt>
    <dgm:pt modelId="{0287F5DC-E137-734D-BDFB-B33F97F55604}" type="pres">
      <dgm:prSet presAssocID="{F561B8F9-AF5D-E54E-A6A4-AACBD3CD88B9}" presName="space" presStyleCnt="0"/>
      <dgm:spPr/>
    </dgm:pt>
    <dgm:pt modelId="{06D76239-8343-4948-B9DD-E2961890AA26}" type="pres">
      <dgm:prSet presAssocID="{C3E580C9-7672-D04C-9CF9-38D20846B3BC}" presName="compositeA" presStyleCnt="0"/>
      <dgm:spPr/>
    </dgm:pt>
    <dgm:pt modelId="{987820A4-045E-184F-8076-BE6214937578}" type="pres">
      <dgm:prSet presAssocID="{C3E580C9-7672-D04C-9CF9-38D20846B3BC}" presName="textA" presStyleLbl="revTx" presStyleIdx="2" presStyleCnt="4" custScaleX="132956" custScaleY="61561" custLinFactNeighborX="-9655" custLinFactNeighborY="3802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CDCEC57-C02E-474E-A48F-024A64437149}" type="pres">
      <dgm:prSet presAssocID="{C3E580C9-7672-D04C-9CF9-38D20846B3BC}" presName="circleA" presStyleLbl="node1" presStyleIdx="2" presStyleCnt="4"/>
      <dgm:spPr>
        <a:xfrm>
          <a:off x="4865728" y="2039824"/>
          <a:ext cx="541866" cy="54186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rgbClr val="956251">
                <a:hueOff val="13615356"/>
                <a:satOff val="-15991"/>
                <a:lumOff val="6144"/>
                <a:alphaOff val="0"/>
                <a:shade val="36000"/>
                <a:satMod val="120000"/>
              </a:srgbClr>
              <a:srgbClr val="956251">
                <a:hueOff val="13615356"/>
                <a:satOff val="-15991"/>
                <a:lumOff val="6144"/>
                <a:alphaOff val="0"/>
                <a:tint val="40000"/>
              </a:srgb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gm:spPr>
    </dgm:pt>
    <dgm:pt modelId="{27E8ED90-CB7C-9142-B66D-947797268A12}" type="pres">
      <dgm:prSet presAssocID="{C3E580C9-7672-D04C-9CF9-38D20846B3BC}" presName="spaceA" presStyleCnt="0"/>
      <dgm:spPr/>
    </dgm:pt>
    <dgm:pt modelId="{65E4D5C3-E158-BA43-92F8-54F152FC047E}" type="pres">
      <dgm:prSet presAssocID="{073C47A6-2916-834B-A040-D913817D45A7}" presName="space" presStyleCnt="0"/>
      <dgm:spPr/>
    </dgm:pt>
    <dgm:pt modelId="{6685C3FF-DF46-9D47-8CA8-B5F962E4423A}" type="pres">
      <dgm:prSet presAssocID="{88211CDA-A6D6-A44A-BDE9-EF1EF190F0DC}" presName="compositeB" presStyleCnt="0"/>
      <dgm:spPr/>
    </dgm:pt>
    <dgm:pt modelId="{51D05771-4137-F843-BBCD-6E636D649B47}" type="pres">
      <dgm:prSet presAssocID="{88211CDA-A6D6-A44A-BDE9-EF1EF190F0DC}" presName="textB" presStyleLbl="revTx" presStyleIdx="3" presStyleCnt="4" custScaleX="121060" custScaleY="73949" custLinFactNeighborX="736" custLinFactNeighborY="-1066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938D4A6-BFE6-7846-8A8A-8E35ED9C4FF5}" type="pres">
      <dgm:prSet presAssocID="{88211CDA-A6D6-A44A-BDE9-EF1EF190F0DC}" presName="circleB" presStyleLbl="node1" presStyleIdx="3" presStyleCnt="4"/>
      <dgm:spPr>
        <a:xfrm>
          <a:off x="7045340" y="2579561"/>
          <a:ext cx="541866" cy="54186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rgbClr val="956251">
                <a:hueOff val="20423033"/>
                <a:satOff val="-23986"/>
                <a:lumOff val="9216"/>
                <a:alphaOff val="0"/>
                <a:shade val="36000"/>
                <a:satMod val="120000"/>
              </a:srgbClr>
              <a:srgbClr val="956251">
                <a:hueOff val="20423033"/>
                <a:satOff val="-23986"/>
                <a:lumOff val="9216"/>
                <a:alphaOff val="0"/>
                <a:tint val="40000"/>
              </a:srgb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gm:spPr>
    </dgm:pt>
    <dgm:pt modelId="{01656C29-9E7D-1E4B-AA27-37BD21F22BCB}" type="pres">
      <dgm:prSet presAssocID="{88211CDA-A6D6-A44A-BDE9-EF1EF190F0DC}" presName="spaceB" presStyleCnt="0"/>
      <dgm:spPr/>
    </dgm:pt>
  </dgm:ptLst>
  <dgm:cxnLst>
    <dgm:cxn modelId="{E5406BC7-CDE8-CA4C-BADD-37148D52951E}" type="presOf" srcId="{FED355D6-2454-C645-A56E-2052E795AEDA}" destId="{60124E56-B9F7-C54C-B197-DCB04E545D2E}" srcOrd="0" destOrd="0" presId="urn:microsoft.com/office/officeart/2005/8/layout/hProcess11"/>
    <dgm:cxn modelId="{F44CFAD8-1516-A74B-B0E3-479E32F49F06}" srcId="{FED355D6-2454-C645-A56E-2052E795AEDA}" destId="{488C372F-DA87-F24A-BB36-C9442498B1E2}" srcOrd="1" destOrd="0" parTransId="{A0CEB387-40CF-AA4F-A15B-7DBBB0230A95}" sibTransId="{F561B8F9-AF5D-E54E-A6A4-AACBD3CD88B9}"/>
    <dgm:cxn modelId="{2F870AD4-1FDF-7E4D-BE19-9AA4A075600C}" srcId="{FED355D6-2454-C645-A56E-2052E795AEDA}" destId="{C3E580C9-7672-D04C-9CF9-38D20846B3BC}" srcOrd="2" destOrd="0" parTransId="{ADA50145-6860-894D-A9E8-D9C068763CE4}" sibTransId="{073C47A6-2916-834B-A040-D913817D45A7}"/>
    <dgm:cxn modelId="{97EAC52C-E676-224E-96B0-4587291A780B}" type="presOf" srcId="{88211CDA-A6D6-A44A-BDE9-EF1EF190F0DC}" destId="{51D05771-4137-F843-BBCD-6E636D649B47}" srcOrd="0" destOrd="0" presId="urn:microsoft.com/office/officeart/2005/8/layout/hProcess11"/>
    <dgm:cxn modelId="{FE97CF69-9DA1-2044-9845-CD16DFF48EC1}" type="presOf" srcId="{488C372F-DA87-F24A-BB36-C9442498B1E2}" destId="{4AE7B553-565E-444F-94C4-4127B3C63210}" srcOrd="0" destOrd="0" presId="urn:microsoft.com/office/officeart/2005/8/layout/hProcess11"/>
    <dgm:cxn modelId="{3C7D1CF0-58BB-E240-8B2E-AAA05A697D05}" type="presOf" srcId="{4F26D5B2-CE75-2446-9B84-F20EEB66C1CD}" destId="{64726ECC-2526-D842-8892-1F248A67A05A}" srcOrd="0" destOrd="0" presId="urn:microsoft.com/office/officeart/2005/8/layout/hProcess11"/>
    <dgm:cxn modelId="{7454D89C-30A7-AD4D-95C2-CABA576B7FC6}" srcId="{FED355D6-2454-C645-A56E-2052E795AEDA}" destId="{4F26D5B2-CE75-2446-9B84-F20EEB66C1CD}" srcOrd="0" destOrd="0" parTransId="{EB907ADB-2278-3C46-8A68-64FBF3D0CB3D}" sibTransId="{FF925203-529D-BF4F-BCB9-DE4C809E83A9}"/>
    <dgm:cxn modelId="{9341D0FC-CDFE-0D42-B10A-F0FB387FDDF5}" type="presOf" srcId="{C3E580C9-7672-D04C-9CF9-38D20846B3BC}" destId="{987820A4-045E-184F-8076-BE6214937578}" srcOrd="0" destOrd="0" presId="urn:microsoft.com/office/officeart/2005/8/layout/hProcess11"/>
    <dgm:cxn modelId="{2F775C26-08DE-9747-907C-76807B8FE041}" srcId="{FED355D6-2454-C645-A56E-2052E795AEDA}" destId="{88211CDA-A6D6-A44A-BDE9-EF1EF190F0DC}" srcOrd="3" destOrd="0" parTransId="{4E7E0E1D-9A5F-7A4E-86AD-F0FA9054F706}" sibTransId="{2CC947C1-0BE1-8D48-BE08-D0028B1F2E9A}"/>
    <dgm:cxn modelId="{BABBF769-3F76-8448-BA8B-CFDEF3F90C37}" type="presParOf" srcId="{60124E56-B9F7-C54C-B197-DCB04E545D2E}" destId="{95B97675-B8C4-0C41-B6FE-4D41192E9B53}" srcOrd="0" destOrd="0" presId="urn:microsoft.com/office/officeart/2005/8/layout/hProcess11"/>
    <dgm:cxn modelId="{EA497879-5986-694C-9D24-BB7B2A82271D}" type="presParOf" srcId="{60124E56-B9F7-C54C-B197-DCB04E545D2E}" destId="{15742606-B220-5C47-B437-91487FD16938}" srcOrd="1" destOrd="0" presId="urn:microsoft.com/office/officeart/2005/8/layout/hProcess11"/>
    <dgm:cxn modelId="{F2C26D72-B59E-CA47-9FA4-A51AB4A32C98}" type="presParOf" srcId="{15742606-B220-5C47-B437-91487FD16938}" destId="{AD81006A-74CA-174B-9B2A-BB6391CB9510}" srcOrd="0" destOrd="0" presId="urn:microsoft.com/office/officeart/2005/8/layout/hProcess11"/>
    <dgm:cxn modelId="{82239A46-CDB1-7C42-9892-8753377AAED0}" type="presParOf" srcId="{AD81006A-74CA-174B-9B2A-BB6391CB9510}" destId="{64726ECC-2526-D842-8892-1F248A67A05A}" srcOrd="0" destOrd="0" presId="urn:microsoft.com/office/officeart/2005/8/layout/hProcess11"/>
    <dgm:cxn modelId="{4606D3B5-0B4F-DB48-9FC2-66F48A9BB0DB}" type="presParOf" srcId="{AD81006A-74CA-174B-9B2A-BB6391CB9510}" destId="{1C4753A6-D172-4C48-8563-0D8C1F874731}" srcOrd="1" destOrd="0" presId="urn:microsoft.com/office/officeart/2005/8/layout/hProcess11"/>
    <dgm:cxn modelId="{61741F5C-9A10-7246-9F64-986B57931B54}" type="presParOf" srcId="{AD81006A-74CA-174B-9B2A-BB6391CB9510}" destId="{1B2E2F4C-66F7-4149-BB56-A71C921A7ECF}" srcOrd="2" destOrd="0" presId="urn:microsoft.com/office/officeart/2005/8/layout/hProcess11"/>
    <dgm:cxn modelId="{D8ED03FA-9F50-F342-8363-7C65A71FE8F7}" type="presParOf" srcId="{15742606-B220-5C47-B437-91487FD16938}" destId="{0549BF0E-4A1E-7B46-8623-3FF87DACB142}" srcOrd="1" destOrd="0" presId="urn:microsoft.com/office/officeart/2005/8/layout/hProcess11"/>
    <dgm:cxn modelId="{912D4BAF-6E24-A543-9B23-C410B45E3D01}" type="presParOf" srcId="{15742606-B220-5C47-B437-91487FD16938}" destId="{500C8A7E-29E6-8C40-A387-3E1A46B97178}" srcOrd="2" destOrd="0" presId="urn:microsoft.com/office/officeart/2005/8/layout/hProcess11"/>
    <dgm:cxn modelId="{8E66AC06-4396-A646-BEC1-28953E9D060F}" type="presParOf" srcId="{500C8A7E-29E6-8C40-A387-3E1A46B97178}" destId="{4AE7B553-565E-444F-94C4-4127B3C63210}" srcOrd="0" destOrd="0" presId="urn:microsoft.com/office/officeart/2005/8/layout/hProcess11"/>
    <dgm:cxn modelId="{4CAD5143-3876-8E43-8DE7-A7EA1682BB93}" type="presParOf" srcId="{500C8A7E-29E6-8C40-A387-3E1A46B97178}" destId="{F9D2C67C-EC14-1745-A6CE-52102F92BE9C}" srcOrd="1" destOrd="0" presId="urn:microsoft.com/office/officeart/2005/8/layout/hProcess11"/>
    <dgm:cxn modelId="{A9E4E941-D494-CE45-A9E4-B751A6EEC79A}" type="presParOf" srcId="{500C8A7E-29E6-8C40-A387-3E1A46B97178}" destId="{143F523A-ECF7-D444-9A20-A017997C8FB8}" srcOrd="2" destOrd="0" presId="urn:microsoft.com/office/officeart/2005/8/layout/hProcess11"/>
    <dgm:cxn modelId="{AA535994-A49F-4D42-9459-F5C4E93089A9}" type="presParOf" srcId="{15742606-B220-5C47-B437-91487FD16938}" destId="{0287F5DC-E137-734D-BDFB-B33F97F55604}" srcOrd="3" destOrd="0" presId="urn:microsoft.com/office/officeart/2005/8/layout/hProcess11"/>
    <dgm:cxn modelId="{C9714636-0926-524B-98B9-734088F1D29D}" type="presParOf" srcId="{15742606-B220-5C47-B437-91487FD16938}" destId="{06D76239-8343-4948-B9DD-E2961890AA26}" srcOrd="4" destOrd="0" presId="urn:microsoft.com/office/officeart/2005/8/layout/hProcess11"/>
    <dgm:cxn modelId="{008CB780-6C2A-8741-994C-B17C468F7835}" type="presParOf" srcId="{06D76239-8343-4948-B9DD-E2961890AA26}" destId="{987820A4-045E-184F-8076-BE6214937578}" srcOrd="0" destOrd="0" presId="urn:microsoft.com/office/officeart/2005/8/layout/hProcess11"/>
    <dgm:cxn modelId="{0F2711A3-44B1-6141-96C1-D9E54B5C83BD}" type="presParOf" srcId="{06D76239-8343-4948-B9DD-E2961890AA26}" destId="{0CDCEC57-C02E-474E-A48F-024A64437149}" srcOrd="1" destOrd="0" presId="urn:microsoft.com/office/officeart/2005/8/layout/hProcess11"/>
    <dgm:cxn modelId="{9F3494DA-9B7F-734F-A21C-49927F7A32B7}" type="presParOf" srcId="{06D76239-8343-4948-B9DD-E2961890AA26}" destId="{27E8ED90-CB7C-9142-B66D-947797268A12}" srcOrd="2" destOrd="0" presId="urn:microsoft.com/office/officeart/2005/8/layout/hProcess11"/>
    <dgm:cxn modelId="{E6AB8213-6B52-FE4F-9A71-B377CDFAC65E}" type="presParOf" srcId="{15742606-B220-5C47-B437-91487FD16938}" destId="{65E4D5C3-E158-BA43-92F8-54F152FC047E}" srcOrd="5" destOrd="0" presId="urn:microsoft.com/office/officeart/2005/8/layout/hProcess11"/>
    <dgm:cxn modelId="{E43CF354-3CF3-244D-BC05-C9A316A1B196}" type="presParOf" srcId="{15742606-B220-5C47-B437-91487FD16938}" destId="{6685C3FF-DF46-9D47-8CA8-B5F962E4423A}" srcOrd="6" destOrd="0" presId="urn:microsoft.com/office/officeart/2005/8/layout/hProcess11"/>
    <dgm:cxn modelId="{33ACE682-536F-C643-BA09-18A36FF97BD2}" type="presParOf" srcId="{6685C3FF-DF46-9D47-8CA8-B5F962E4423A}" destId="{51D05771-4137-F843-BBCD-6E636D649B47}" srcOrd="0" destOrd="0" presId="urn:microsoft.com/office/officeart/2005/8/layout/hProcess11"/>
    <dgm:cxn modelId="{51039525-748B-2440-B4B5-2D830FD05A94}" type="presParOf" srcId="{6685C3FF-DF46-9D47-8CA8-B5F962E4423A}" destId="{7938D4A6-BFE6-7846-8A8A-8E35ED9C4FF5}" srcOrd="1" destOrd="0" presId="urn:microsoft.com/office/officeart/2005/8/layout/hProcess11"/>
    <dgm:cxn modelId="{DD32AFD3-ACDE-594E-BDDF-5A831D3E76F2}" type="presParOf" srcId="{6685C3FF-DF46-9D47-8CA8-B5F962E4423A}" destId="{01656C29-9E7D-1E4B-AA27-37BD21F22BC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97675-B8C4-0C41-B6FE-4D41192E9B53}">
      <dsp:nvSpPr>
        <dsp:cNvPr id="0" name=""/>
        <dsp:cNvSpPr/>
      </dsp:nvSpPr>
      <dsp:spPr>
        <a:xfrm>
          <a:off x="691583" y="1667613"/>
          <a:ext cx="8221004" cy="1646530"/>
        </a:xfrm>
        <a:prstGeom prst="notchedRightArrow">
          <a:avLst/>
        </a:prstGeom>
        <a:solidFill>
          <a:srgbClr val="956251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726ECC-2526-D842-8892-1F248A67A05A}">
      <dsp:nvSpPr>
        <dsp:cNvPr id="0" name=""/>
        <dsp:cNvSpPr/>
      </dsp:nvSpPr>
      <dsp:spPr>
        <a:xfrm>
          <a:off x="179514" y="1201261"/>
          <a:ext cx="1798932" cy="7683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Transcriptome data</a:t>
          </a:r>
          <a:endParaRPr lang="en-US" sz="1600" b="0" i="0" kern="12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Arial"/>
          </a:endParaRPr>
        </a:p>
      </dsp:txBody>
      <dsp:txXfrm>
        <a:off x="179514" y="1201261"/>
        <a:ext cx="1798932" cy="768306"/>
      </dsp:txXfrm>
    </dsp:sp>
    <dsp:sp modelId="{1C4753A6-D172-4C48-8563-0D8C1F874731}">
      <dsp:nvSpPr>
        <dsp:cNvPr id="0" name=""/>
        <dsp:cNvSpPr/>
      </dsp:nvSpPr>
      <dsp:spPr>
        <a:xfrm>
          <a:off x="881790" y="1935691"/>
          <a:ext cx="498175" cy="49817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rgbClr val="956251">
                <a:hueOff val="0"/>
                <a:satOff val="0"/>
                <a:lumOff val="0"/>
                <a:alphaOff val="0"/>
                <a:shade val="36000"/>
                <a:satMod val="120000"/>
              </a:srgbClr>
              <a:srgbClr val="956251">
                <a:hueOff val="0"/>
                <a:satOff val="0"/>
                <a:lumOff val="0"/>
                <a:alphaOff val="0"/>
                <a:tint val="40000"/>
              </a:srgb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E7B553-565E-444F-94C4-4127B3C63210}">
      <dsp:nvSpPr>
        <dsp:cNvPr id="0" name=""/>
        <dsp:cNvSpPr/>
      </dsp:nvSpPr>
      <dsp:spPr>
        <a:xfrm>
          <a:off x="2150068" y="2884741"/>
          <a:ext cx="2125622" cy="776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SSR identification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(MISA)</a:t>
          </a:r>
          <a:endParaRPr lang="en-US" sz="1600" b="0" i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Arial"/>
          </a:endParaRPr>
        </a:p>
      </dsp:txBody>
      <dsp:txXfrm>
        <a:off x="2150068" y="2884741"/>
        <a:ext cx="2125622" cy="776297"/>
      </dsp:txXfrm>
    </dsp:sp>
    <dsp:sp modelId="{F9D2C67C-EC14-1745-A6CE-52102F92BE9C}">
      <dsp:nvSpPr>
        <dsp:cNvPr id="0" name=""/>
        <dsp:cNvSpPr/>
      </dsp:nvSpPr>
      <dsp:spPr>
        <a:xfrm>
          <a:off x="2924033" y="2545892"/>
          <a:ext cx="498175" cy="49817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rgbClr val="956251">
                <a:hueOff val="6807678"/>
                <a:satOff val="-7995"/>
                <a:lumOff val="3072"/>
                <a:alphaOff val="0"/>
                <a:shade val="36000"/>
                <a:satMod val="120000"/>
              </a:srgbClr>
              <a:srgbClr val="956251">
                <a:hueOff val="6807678"/>
                <a:satOff val="-7995"/>
                <a:lumOff val="3072"/>
                <a:alphaOff val="0"/>
                <a:tint val="40000"/>
              </a:srgb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7820A4-045E-184F-8076-BE6214937578}">
      <dsp:nvSpPr>
        <dsp:cNvPr id="0" name=""/>
        <dsp:cNvSpPr/>
      </dsp:nvSpPr>
      <dsp:spPr>
        <a:xfrm>
          <a:off x="4161485" y="949159"/>
          <a:ext cx="2126374" cy="122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Primer design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and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selection</a:t>
          </a:r>
          <a:endParaRPr lang="en-US" sz="1600" b="0" i="0" kern="12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Arial"/>
          </a:endParaRPr>
        </a:p>
      </dsp:txBody>
      <dsp:txXfrm>
        <a:off x="4161485" y="949159"/>
        <a:ext cx="2126374" cy="1226728"/>
      </dsp:txXfrm>
    </dsp:sp>
    <dsp:sp modelId="{0CDCEC57-C02E-474E-A48F-024A64437149}">
      <dsp:nvSpPr>
        <dsp:cNvPr id="0" name=""/>
        <dsp:cNvSpPr/>
      </dsp:nvSpPr>
      <dsp:spPr>
        <a:xfrm>
          <a:off x="5129997" y="2050297"/>
          <a:ext cx="498175" cy="49817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rgbClr val="956251">
                <a:hueOff val="13615356"/>
                <a:satOff val="-15991"/>
                <a:lumOff val="6144"/>
                <a:alphaOff val="0"/>
                <a:shade val="36000"/>
                <a:satMod val="120000"/>
              </a:srgbClr>
              <a:srgbClr val="956251">
                <a:hueOff val="13615356"/>
                <a:satOff val="-15991"/>
                <a:lumOff val="6144"/>
                <a:alphaOff val="0"/>
                <a:tint val="40000"/>
              </a:srgb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D05771-4137-F843-BBCD-6E636D649B47}">
      <dsp:nvSpPr>
        <dsp:cNvPr id="0" name=""/>
        <dsp:cNvSpPr/>
      </dsp:nvSpPr>
      <dsp:spPr>
        <a:xfrm>
          <a:off x="6534009" y="3165852"/>
          <a:ext cx="1936121" cy="147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Validation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 &amp;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noProof="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Arial"/>
            </a:rPr>
            <a:t>Determination of polymorphism</a:t>
          </a:r>
          <a:endParaRPr lang="en-US" sz="1600" b="0" i="0" kern="1200" noProof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Arial"/>
          </a:endParaRPr>
        </a:p>
      </dsp:txBody>
      <dsp:txXfrm>
        <a:off x="6534009" y="3165852"/>
        <a:ext cx="1936121" cy="1473584"/>
      </dsp:txXfrm>
    </dsp:sp>
    <dsp:sp modelId="{7938D4A6-BFE6-7846-8A8A-8E35ED9C4FF5}">
      <dsp:nvSpPr>
        <dsp:cNvPr id="0" name=""/>
        <dsp:cNvSpPr/>
      </dsp:nvSpPr>
      <dsp:spPr>
        <a:xfrm>
          <a:off x="7241210" y="2371570"/>
          <a:ext cx="498175" cy="498175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rgbClr val="956251">
                <a:hueOff val="20423033"/>
                <a:satOff val="-23986"/>
                <a:lumOff val="9216"/>
                <a:alphaOff val="0"/>
                <a:shade val="36000"/>
                <a:satMod val="120000"/>
              </a:srgbClr>
              <a:srgbClr val="956251">
                <a:hueOff val="20423033"/>
                <a:satOff val="-23986"/>
                <a:lumOff val="9216"/>
                <a:alphaOff val="0"/>
                <a:tint val="40000"/>
              </a:srgb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BFBB9-9762-DD46-BEF6-E0334D20A0C6}" type="datetimeFigureOut">
              <a:rPr lang="en-US" smtClean="0"/>
              <a:t>12/9/15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92789-DD99-8140-B8E3-3A1A7E364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3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AD0101"/>
              </a:buClr>
            </a:pP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Increase incidence may due to extreme weather events</a:t>
            </a:r>
          </a:p>
          <a:p>
            <a:pPr>
              <a:buClr>
                <a:srgbClr val="AD0101"/>
              </a:buClr>
            </a:pP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Most of the vegetables in NC are susceptible </a:t>
            </a:r>
          </a:p>
          <a:p>
            <a:pPr>
              <a:buClr>
                <a:srgbClr val="AD0101"/>
              </a:buClr>
            </a:pP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Increase resistant to fungicides and resistant cultivars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2789-DD99-8140-B8E3-3A1A7E3649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74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pectate</a:t>
            </a:r>
            <a:r>
              <a:rPr lang="en-US" dirty="0" smtClean="0"/>
              <a:t> </a:t>
            </a:r>
            <a:r>
              <a:rPr lang="en-US" dirty="0" err="1" smtClean="0"/>
              <a:t>lyase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Heterozygosity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of major interest to students of genetic variation in natural populations. It is often one of the first "parameters" that one presents in a data set. It can tell us a great deal about the structure and even history of a population. Just for example, very low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heterozygosities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allozyme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loci in cheetahs and black-footed ferrets indicate severe effects of small population sizes (population bottlenecks 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metapopulation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dynamics that severely reduced the level of genetic variation relative to that expected or found in comparable mammals).</a:t>
            </a:r>
            <a:r>
              <a:rPr lang="en-US" dirty="0" smtClean="0"/>
              <a:t>  High </a:t>
            </a:r>
            <a:r>
              <a:rPr lang="en-US" dirty="0" err="1" smtClean="0"/>
              <a:t>heterozygosity</a:t>
            </a:r>
            <a:r>
              <a:rPr lang="en-US" dirty="0" smtClean="0"/>
              <a:t> means lots of genetic variability.  Low </a:t>
            </a:r>
            <a:r>
              <a:rPr lang="en-US" dirty="0" err="1" smtClean="0"/>
              <a:t>heterozygosity</a:t>
            </a:r>
            <a:r>
              <a:rPr lang="en-US" dirty="0" smtClean="0"/>
              <a:t> means little genetic variability.  Often, we will compare the observed level of </a:t>
            </a:r>
            <a:r>
              <a:rPr lang="en-US" dirty="0" err="1" smtClean="0"/>
              <a:t>heterozygosity</a:t>
            </a:r>
            <a:r>
              <a:rPr lang="en-US" dirty="0" smtClean="0"/>
              <a:t> to what we expect under Hardy-Weinberg equilibrium (HWE).  If the observed </a:t>
            </a:r>
            <a:r>
              <a:rPr lang="en-US" dirty="0" err="1" smtClean="0"/>
              <a:t>heterozygosity</a:t>
            </a:r>
            <a:r>
              <a:rPr lang="en-US" dirty="0" smtClean="0"/>
              <a:t> is lower than expected, we seek to attribute the discrepancy to forces such as inbreeding.  If </a:t>
            </a:r>
            <a:r>
              <a:rPr lang="en-US" dirty="0" err="1" smtClean="0"/>
              <a:t>heterozygosity</a:t>
            </a:r>
            <a:r>
              <a:rPr lang="en-US" dirty="0" smtClean="0"/>
              <a:t> is higher than expected, we might suspect an isolate-breaking effect (the mixing of two previously isolated populations). 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2789-DD99-8140-B8E3-3A1A7E3649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5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Polymorphism Information Content (PIC) value is a common- </a:t>
            </a:r>
            <a:r>
              <a:rPr lang="en-US" dirty="0" err="1" smtClean="0"/>
              <a:t>ly</a:t>
            </a:r>
            <a:r>
              <a:rPr lang="en-US" dirty="0" smtClean="0"/>
              <a:t> used measure of the amount of information one can recover from a genetic marker.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2789-DD99-8140-B8E3-3A1A7E3649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9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Allele frequency ranged from  2 to 9 alleles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2789-DD99-8140-B8E3-3A1A7E3649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30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So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here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you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have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results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for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field</a:t>
            </a:r>
            <a:r>
              <a:rPr lang="es-ES_tradnl" baseline="0" dirty="0" smtClean="0"/>
              <a:t> trial, in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x axis </a:t>
            </a:r>
            <a:r>
              <a:rPr lang="es-ES_tradnl" baseline="0" dirty="0" err="1" smtClean="0"/>
              <a:t>you</a:t>
            </a:r>
            <a:r>
              <a:rPr lang="es-ES_tradnl" baseline="0" dirty="0" smtClean="0"/>
              <a:t> can </a:t>
            </a:r>
            <a:r>
              <a:rPr lang="es-ES_tradnl" baseline="0" dirty="0" err="1" smtClean="0"/>
              <a:t>see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different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cultivars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that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evaluate</a:t>
            </a:r>
            <a:r>
              <a:rPr lang="es-ES_tradnl" baseline="0" dirty="0" smtClean="0"/>
              <a:t> and in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y axis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plant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death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percentage</a:t>
            </a:r>
            <a:r>
              <a:rPr lang="es-ES_tradnl" baseline="0" dirty="0" smtClean="0"/>
              <a:t>. So </a:t>
            </a:r>
            <a:r>
              <a:rPr lang="es-ES_tradnl" baseline="0" dirty="0" err="1" smtClean="0"/>
              <a:t>we</a:t>
            </a:r>
            <a:r>
              <a:rPr lang="es-ES_tradnl" baseline="0" dirty="0" smtClean="0"/>
              <a:t> observe </a:t>
            </a:r>
            <a:r>
              <a:rPr lang="es-ES_tradnl" baseline="0" dirty="0" err="1" smtClean="0"/>
              <a:t>this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chunk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suceptible</a:t>
            </a:r>
            <a:r>
              <a:rPr lang="es-ES_tradnl" baseline="0" dirty="0" smtClean="0"/>
              <a:t> of </a:t>
            </a:r>
            <a:r>
              <a:rPr lang="es-ES_tradnl" baseline="0" dirty="0" err="1" smtClean="0"/>
              <a:t>cultivars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we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also</a:t>
            </a:r>
            <a:r>
              <a:rPr lang="es-ES_tradnl" baseline="0" dirty="0" smtClean="0"/>
              <a:t> observe </a:t>
            </a:r>
            <a:r>
              <a:rPr lang="es-ES_tradnl" baseline="0" dirty="0" err="1" smtClean="0"/>
              <a:t>some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tolerant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cultivars</a:t>
            </a:r>
            <a:r>
              <a:rPr lang="es-ES_tradnl" baseline="0" dirty="0" smtClean="0"/>
              <a:t>. </a:t>
            </a:r>
            <a:r>
              <a:rPr lang="es-ES_tradnl" baseline="0" dirty="0" err="1" smtClean="0"/>
              <a:t>But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maybe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most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important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finding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was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this</a:t>
            </a:r>
            <a:r>
              <a:rPr lang="es-ES_tradnl" baseline="0" dirty="0" smtClean="0"/>
              <a:t> cultivar </a:t>
            </a:r>
            <a:r>
              <a:rPr lang="es-ES_tradnl" baseline="0" dirty="0" err="1" smtClean="0"/>
              <a:t>here</a:t>
            </a:r>
            <a:r>
              <a:rPr lang="es-ES_tradnl" baseline="0" dirty="0" smtClean="0"/>
              <a:t>. Martha-R </a:t>
            </a:r>
            <a:r>
              <a:rPr lang="es-ES_tradnl" baseline="0" dirty="0" err="1" smtClean="0"/>
              <a:t>showed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highest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levels</a:t>
            </a:r>
            <a:r>
              <a:rPr lang="es-ES_tradnl" baseline="0" dirty="0" smtClean="0"/>
              <a:t> of </a:t>
            </a:r>
            <a:r>
              <a:rPr lang="es-ES_tradnl" baseline="0" dirty="0" err="1" smtClean="0"/>
              <a:t>resistance</a:t>
            </a:r>
            <a:r>
              <a:rPr lang="es-ES_tradnl" baseline="0" dirty="0" smtClean="0"/>
              <a:t> to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isolates</a:t>
            </a:r>
            <a:r>
              <a:rPr lang="es-ES_tradnl" baseline="0" dirty="0" smtClean="0"/>
              <a:t>.  </a:t>
            </a:r>
          </a:p>
          <a:p>
            <a:endParaRPr lang="es-ES_tradnl" baseline="0" dirty="0" smtClean="0"/>
          </a:p>
          <a:p>
            <a:endParaRPr lang="es-ES_trad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4C2FE-B8BD-3E4A-93BC-9B604779B861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4899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are the results</a:t>
            </a:r>
            <a:r>
              <a:rPr lang="en-US" baseline="0" dirty="0" smtClean="0"/>
              <a:t> for GH trial. At the x axis the Plant Death Percentage and at the y axis the different cultivars that we evaluate. So basically more than of cultivars shown to be susceptible, </a:t>
            </a:r>
            <a:r>
              <a:rPr lang="en-US" baseline="0" dirty="0" err="1" smtClean="0"/>
              <a:t>Archimides</a:t>
            </a:r>
            <a:r>
              <a:rPr lang="en-US" baseline="0" dirty="0" smtClean="0"/>
              <a:t>, paladin, </a:t>
            </a:r>
            <a:r>
              <a:rPr lang="en-US" baseline="0" dirty="0" err="1" smtClean="0"/>
              <a:t>Ebano</a:t>
            </a:r>
            <a:r>
              <a:rPr lang="en-US" baseline="0" dirty="0" smtClean="0"/>
              <a:t> R and some experimental seems to be tolerant.  Martha – R , Meeting and Intruder showed the highest levels or resistant.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6CE1-3D33-FD40-B6DB-A8D830D7AC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37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here you have what we saw</a:t>
            </a:r>
            <a:r>
              <a:rPr lang="en-US" baseline="0" dirty="0" smtClean="0"/>
              <a:t> in the greenhouse at the end of the trial. This is Fidel (the land race pepper, a wild type pepper without economic value). And Martha –R that seems  to be resistant to the different isolates we used to inoculate.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C46CE1-3D33-FD40-B6DB-A8D830D7AC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82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4C2FE-B8BD-3E4A-93BC-9B604779B861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5687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NC</a:t>
            </a:r>
            <a:r>
              <a:rPr lang="en-US" baseline="0" dirty="0" smtClean="0"/>
              <a:t> agriculture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2789-DD99-8140-B8E3-3A1A7E3649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18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recent study using hundreds of isolates from locations world- wide and diverse hosts has confirmed the high genetic diversity of  P . capsici at a global scale and detected the presence of population  structure  by  geography  (Fig.  5D)  and  by  host  (98).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This  was  in  agreement with previous investigations documenting differences in  pathogenicity  of  isolates  from  cucurbitaceous  and  </a:t>
            </a:r>
            <a:r>
              <a:rPr lang="en-US" dirty="0" err="1" smtClean="0"/>
              <a:t>solanaceous</a:t>
            </a:r>
            <a:r>
              <a:rPr lang="en-US" dirty="0" smtClean="0"/>
              <a:t>  hosts (102), and that P . capsici is not wind dispersed, creating geo- graphically isolated subpopulations (46). Finding genetic </a:t>
            </a:r>
            <a:r>
              <a:rPr lang="en-US" dirty="0" err="1" smtClean="0"/>
              <a:t>stratifica</a:t>
            </a:r>
            <a:r>
              <a:rPr lang="en-US" dirty="0" smtClean="0"/>
              <a:t>- </a:t>
            </a:r>
            <a:r>
              <a:rPr lang="en-US" dirty="0" err="1" smtClean="0"/>
              <a:t>tion</a:t>
            </a:r>
            <a:r>
              <a:rPr lang="en-US" dirty="0" smtClean="0"/>
              <a:t> in P . capsici populations by geography and host highlight the  importance of including isolates from different subpopulations that  represent  the  genetic  variation  in  P .  capsici  for  development  of  diagnostic tools, fungicides, and host resistance. Management can  be tailored to control local populations of P . capsici; nevertheless,  this  approach  requires  a  detailed  knowledge  of  regional  pathogen  population  structure  and  distribution. 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of including  isolates from all detected clusters that represent the genetic variation in P .  capsici  for  development  of  diagnostic  tools,  fungicides,  and  host  resistance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2789-DD99-8140-B8E3-3A1A7E3649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1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2789-DD99-8140-B8E3-3A1A7E3649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97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Accesible</a:t>
            </a:r>
            <a:r>
              <a:rPr lang="es-ES_tradnl" baseline="0" dirty="0" smtClean="0"/>
              <a:t>, reproducible, </a:t>
            </a:r>
            <a:r>
              <a:rPr lang="es-ES_tradnl" baseline="0" dirty="0" err="1" smtClean="0"/>
              <a:t>validation</a:t>
            </a:r>
            <a:r>
              <a:rPr lang="es-ES_tradnl" baseline="0" dirty="0" smtClean="0"/>
              <a:t> of </a:t>
            </a:r>
            <a:r>
              <a:rPr lang="es-ES_tradnl" baseline="0" dirty="0" err="1" smtClean="0"/>
              <a:t>sequencing</a:t>
            </a:r>
            <a:r>
              <a:rPr lang="es-ES_tradnl" baseline="0" dirty="0" smtClean="0"/>
              <a:t> data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5BF67-DA7E-A243-8EB0-BAE4B52E69F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6144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5BF67-DA7E-A243-8EB0-BAE4B52E69F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4029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So  far, I do not have any   strongly   supported   explanation   for   this.</a:t>
            </a:r>
            <a:r>
              <a:rPr lang="en-US" baseline="0" dirty="0" smtClean="0"/>
              <a:t> And I was wondering if you 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2789-DD99-8140-B8E3-3A1A7E3649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4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Pattern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2789-DD99-8140-B8E3-3A1A7E3649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81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seen a pattern 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Codons encoding hydrophilic amino acids (Lys: AAG) are better tolerated, and these trinucleotide motifs in coding regions likely confer a survival value to remain in a population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2789-DD99-8140-B8E3-3A1A7E3649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42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dirty="0" smtClean="0">
                <a:latin typeface="Avenir Roman"/>
                <a:cs typeface="Avenir Roman"/>
              </a:rPr>
              <a:t>Monomorphic</a:t>
            </a:r>
            <a:r>
              <a:rPr lang="es-VE" baseline="0" dirty="0" smtClean="0">
                <a:latin typeface="Avenir Roman"/>
                <a:cs typeface="Avenir Roman"/>
              </a:rPr>
              <a:t> SSRs due to </a:t>
            </a:r>
            <a:r>
              <a:rPr lang="es-VE" dirty="0" smtClean="0">
                <a:latin typeface="Avenir Roman"/>
                <a:cs typeface="Avenir Roman"/>
              </a:rPr>
              <a:t>Low levels of variability due to highly conserved regions</a:t>
            </a:r>
            <a:endParaRPr lang="es-VE" dirty="0" smtClean="0">
              <a:solidFill>
                <a:srgbClr val="800000"/>
              </a:solidFill>
              <a:latin typeface="Avenir Roman"/>
              <a:cs typeface="Avenir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92789-DD99-8140-B8E3-3A1A7E3649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21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38355"/>
            <a:ext cx="2057400" cy="548780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38355"/>
            <a:ext cx="6019800" cy="548780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12/9/15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12/9/15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12/9/15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12/9/15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5222"/>
            <a:ext cx="3008313" cy="8398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95223"/>
            <a:ext cx="5111750" cy="55309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12/9/15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12/9/15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12/9/15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microsoft.com/office/2007/relationships/hdphoto" Target="../media/hdphoto1.wdp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3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microsoft.com/office/2007/relationships/hdphoto" Target="../media/hdphoto2.wdp"/><Relationship Id="rId7" Type="http://schemas.openxmlformats.org/officeDocument/2006/relationships/image" Target="../media/image43.png"/><Relationship Id="rId8" Type="http://schemas.microsoft.com/office/2007/relationships/hdphoto" Target="../media/hdphoto3.wdp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6" Type="http://schemas.openxmlformats.org/officeDocument/2006/relationships/chart" Target="../charts/chart10.xml"/><Relationship Id="rId7" Type="http://schemas.openxmlformats.org/officeDocument/2006/relationships/chart" Target="../charts/chart11.xml"/><Relationship Id="rId8" Type="http://schemas.openxmlformats.org/officeDocument/2006/relationships/chart" Target="../charts/chart12.xml"/><Relationship Id="rId9" Type="http://schemas.openxmlformats.org/officeDocument/2006/relationships/chart" Target="../charts/chart13.xml"/><Relationship Id="rId10" Type="http://schemas.openxmlformats.org/officeDocument/2006/relationships/chart" Target="../charts/chart1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package" Target="../embeddings/Microsoft_Excel_Worksheet2.xlsx"/><Relationship Id="rId5" Type="http://schemas.openxmlformats.org/officeDocument/2006/relationships/image" Target="../media/image4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package" Target="../embeddings/Microsoft_Excel_Worksheet3.xlsx"/><Relationship Id="rId5" Type="http://schemas.openxmlformats.org/officeDocument/2006/relationships/image" Target="../media/image50.emf"/><Relationship Id="rId6" Type="http://schemas.openxmlformats.org/officeDocument/2006/relationships/package" Target="../embeddings/Microsoft_Excel_Worksheet4.xlsx"/><Relationship Id="rId7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4.jpe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61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jpeg"/><Relationship Id="rId12" Type="http://schemas.openxmlformats.org/officeDocument/2006/relationships/image" Target="../media/image24.jpeg"/><Relationship Id="rId13" Type="http://schemas.openxmlformats.org/officeDocument/2006/relationships/image" Target="../media/image25.png"/><Relationship Id="rId1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28.png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10-28 17.28.5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4486275" y="2265947"/>
            <a:ext cx="4572000" cy="459205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71450" y="974052"/>
            <a:ext cx="8801100" cy="1470025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Development of microsatellites from whole-transcriptome sequences </a:t>
            </a:r>
            <a:r>
              <a:rPr lang="en-US" sz="3100" dirty="0" smtClean="0"/>
              <a:t>in </a:t>
            </a:r>
            <a:r>
              <a:rPr lang="en-US" sz="3100" i="1" dirty="0" err="1"/>
              <a:t>Phytophthora</a:t>
            </a:r>
            <a:r>
              <a:rPr lang="en-US" sz="3100" i="1" dirty="0"/>
              <a:t> capsici </a:t>
            </a:r>
            <a:r>
              <a:rPr lang="en-US" sz="3100" dirty="0" smtClean="0"/>
              <a:t>for population studies</a:t>
            </a: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en-US" sz="2800" b="0" dirty="0"/>
              <a:t/>
            </a:r>
            <a:br>
              <a:rPr lang="en-US" sz="2800" b="0" dirty="0"/>
            </a:br>
            <a:endParaRPr lang="en-US" sz="2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349072"/>
            <a:ext cx="4231881" cy="1154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703" y="4654824"/>
            <a:ext cx="3099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Camilo </a:t>
            </a:r>
            <a:r>
              <a:rPr lang="en-US" b="1" dirty="0" err="1" smtClean="0">
                <a:latin typeface="Arial" charset="0"/>
                <a:ea typeface="Arial" charset="0"/>
                <a:cs typeface="Arial" charset="0"/>
              </a:rPr>
              <a:t>Parada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Lina Quesada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Ocampo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0" y="6230624"/>
            <a:ext cx="444500" cy="368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4093" y="6229592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@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chparadaNCSU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6009" y="3670976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December 9, 2015</a:t>
            </a:r>
            <a:endParaRPr lang="en-US" sz="200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6"/>
          <p:cNvGraphicFramePr/>
          <p:nvPr>
            <p:extLst>
              <p:ext uri="{D42A27DB-BD31-4B8C-83A1-F6EECF244321}">
                <p14:modId xmlns:p14="http://schemas.microsoft.com/office/powerpoint/2010/main" val="672306392"/>
              </p:ext>
            </p:extLst>
          </p:nvPr>
        </p:nvGraphicFramePr>
        <p:xfrm>
          <a:off x="0" y="164455"/>
          <a:ext cx="9144000" cy="4981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46" y="2254934"/>
            <a:ext cx="1746705" cy="830777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/>
        </p:nvPicPr>
        <p:blipFill rotWithShape="1">
          <a:blip r:embed="rId9"/>
          <a:srcRect l="3889" t="3635" r="2761" b="3253"/>
          <a:stretch/>
        </p:blipFill>
        <p:spPr>
          <a:xfrm>
            <a:off x="2341931" y="1501535"/>
            <a:ext cx="1728192" cy="1584176"/>
          </a:xfrm>
          <a:prstGeom prst="rect">
            <a:avLst/>
          </a:prstGeom>
        </p:spPr>
      </p:pic>
      <p:pic>
        <p:nvPicPr>
          <p:cNvPr id="7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417" y="2376840"/>
            <a:ext cx="1496013" cy="1254861"/>
          </a:xfrm>
          <a:prstGeom prst="rect">
            <a:avLst/>
          </a:prstGeom>
        </p:spPr>
      </p:pic>
      <p:pic>
        <p:nvPicPr>
          <p:cNvPr id="2" name="Picture 1" descr="Screenshot 2014-11-05 22.16.31.png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708" r="46740"/>
          <a:stretch/>
        </p:blipFill>
        <p:spPr>
          <a:xfrm>
            <a:off x="6459964" y="2254934"/>
            <a:ext cx="2106113" cy="11950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0853" y="3004271"/>
            <a:ext cx="2059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i="1" dirty="0" smtClean="0">
                <a:solidFill>
                  <a:srgbClr val="FF0000"/>
                </a:solidFill>
                <a:latin typeface="Arial"/>
                <a:cs typeface="Arial"/>
              </a:rPr>
              <a:t>P. </a:t>
            </a:r>
            <a:r>
              <a:rPr lang="it-IT" sz="1400" i="1" dirty="0">
                <a:solidFill>
                  <a:srgbClr val="FF0000"/>
                </a:solidFill>
                <a:latin typeface="Arial"/>
                <a:cs typeface="Arial"/>
              </a:rPr>
              <a:t>capsici </a:t>
            </a:r>
            <a:r>
              <a:rPr lang="it-IT" sz="1400" dirty="0">
                <a:solidFill>
                  <a:srgbClr val="FF0000"/>
                </a:solidFill>
                <a:latin typeface="Arial"/>
                <a:cs typeface="Arial"/>
              </a:rPr>
              <a:t>LT1534 v11.0 </a:t>
            </a:r>
            <a:endParaRPr lang="en-US" sz="1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9964" y="1824719"/>
            <a:ext cx="1304375" cy="8604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33351" y="534831"/>
            <a:ext cx="523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Microsatellite discovery pipeline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8737" y="4741784"/>
            <a:ext cx="7821398" cy="174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dirty="0" smtClean="0">
                <a:latin typeface="Arial"/>
                <a:cs typeface="Arial"/>
              </a:rPr>
              <a:t>Obtain </a:t>
            </a:r>
            <a:r>
              <a:rPr lang="en-US" i="1" dirty="0" smtClean="0">
                <a:latin typeface="Arial"/>
                <a:cs typeface="Arial"/>
              </a:rPr>
              <a:t>P. capsici </a:t>
            </a:r>
            <a:r>
              <a:rPr lang="en-US" dirty="0" smtClean="0">
                <a:latin typeface="Arial"/>
                <a:cs typeface="Arial"/>
              </a:rPr>
              <a:t>isolates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dirty="0" smtClean="0">
                <a:latin typeface="Arial"/>
                <a:cs typeface="Arial"/>
              </a:rPr>
              <a:t>Grow, filtrate, and lyophilize mycelia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dirty="0" smtClean="0">
                <a:latin typeface="Arial"/>
                <a:cs typeface="Arial"/>
              </a:rPr>
              <a:t>Extract high quality and quantity DNA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dirty="0" smtClean="0">
                <a:latin typeface="Arial"/>
                <a:cs typeface="Arial"/>
              </a:rPr>
              <a:t>PCR and validation by agarose gel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dirty="0" smtClean="0">
                <a:latin typeface="Arial"/>
                <a:cs typeface="Arial"/>
              </a:rPr>
              <a:t>Fragment analysis to confirm polymorphism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 descr="Screenshot 2015-10-29 16.41.3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14" y="3780762"/>
            <a:ext cx="2462629" cy="23862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88398" y="1388731"/>
            <a:ext cx="2329336" cy="4851421"/>
          </a:xfrm>
          <a:prstGeom prst="rect">
            <a:avLst/>
          </a:prstGeom>
          <a:noFill/>
          <a:ln w="190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4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768"/>
            <a:ext cx="8229600" cy="1068387"/>
          </a:xfrm>
        </p:spPr>
        <p:txBody>
          <a:bodyPr/>
          <a:lstStyle/>
          <a:p>
            <a:pPr algn="l"/>
            <a:r>
              <a:rPr lang="en-US" b="0" dirty="0" smtClean="0"/>
              <a:t>Distribution of SSRs </a:t>
            </a:r>
            <a:endParaRPr lang="en-US" b="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661890"/>
              </p:ext>
            </p:extLst>
          </p:nvPr>
        </p:nvGraphicFramePr>
        <p:xfrm>
          <a:off x="816200" y="2117354"/>
          <a:ext cx="8058621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Document" r:id="rId4" imgW="8382000" imgH="2959100" progId="Word.Document.12">
                  <p:embed/>
                </p:oleObj>
              </mc:Choice>
              <mc:Fallback>
                <p:oleObj name="Document" r:id="rId4" imgW="8382000" imgH="295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6200" y="2117354"/>
                        <a:ext cx="8058621" cy="295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086613" y="4235770"/>
            <a:ext cx="797785" cy="62687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55785" y="4895352"/>
            <a:ext cx="478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800000"/>
                </a:solidFill>
                <a:latin typeface="Arial"/>
                <a:cs typeface="Arial"/>
              </a:rPr>
              <a:t>P. capsici </a:t>
            </a:r>
            <a:r>
              <a:rPr lang="en-US" sz="1400" dirty="0" smtClean="0">
                <a:solidFill>
                  <a:srgbClr val="800000"/>
                </a:solidFill>
                <a:latin typeface="Arial"/>
                <a:cs typeface="Arial"/>
              </a:rPr>
              <a:t>exhibit the lowest SSR density and abundance </a:t>
            </a:r>
            <a:endParaRPr lang="en-US" sz="1400" dirty="0">
              <a:solidFill>
                <a:srgbClr val="80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1072" y="4235770"/>
            <a:ext cx="2404417" cy="62687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57663" y="435788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0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342" y="446467"/>
            <a:ext cx="8229600" cy="1068387"/>
          </a:xfrm>
        </p:spPr>
        <p:txBody>
          <a:bodyPr/>
          <a:lstStyle/>
          <a:p>
            <a:r>
              <a:rPr lang="en-US" sz="2300" b="0" dirty="0" smtClean="0"/>
              <a:t>Frequency distribution by motif length and  number of repeats</a:t>
            </a:r>
            <a:endParaRPr lang="en-US" sz="2300" b="0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826725132"/>
              </p:ext>
            </p:extLst>
          </p:nvPr>
        </p:nvGraphicFramePr>
        <p:xfrm>
          <a:off x="66870" y="1624833"/>
          <a:ext cx="4523272" cy="412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394357708"/>
              </p:ext>
            </p:extLst>
          </p:nvPr>
        </p:nvGraphicFramePr>
        <p:xfrm>
          <a:off x="4590142" y="1640298"/>
          <a:ext cx="4454072" cy="4157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6495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2015-10-30 16.22.4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1" r="19073" b="15047"/>
          <a:stretch/>
        </p:blipFill>
        <p:spPr>
          <a:xfrm>
            <a:off x="31360" y="479844"/>
            <a:ext cx="4658099" cy="911585"/>
          </a:xfrm>
          <a:prstGeom prst="rect">
            <a:avLst/>
          </a:prstGeom>
        </p:spPr>
      </p:pic>
      <p:pic>
        <p:nvPicPr>
          <p:cNvPr id="7" name="Picture 6" descr="Screenshot 2015-10-30 16.27.5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6"/>
          <a:stretch/>
        </p:blipFill>
        <p:spPr>
          <a:xfrm>
            <a:off x="0" y="1524000"/>
            <a:ext cx="5952076" cy="30829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6557" y="4760567"/>
            <a:ext cx="85321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Similarly </a:t>
            </a:r>
            <a:r>
              <a:rPr lang="en-US" sz="2000" dirty="0">
                <a:latin typeface="Arial"/>
                <a:cs typeface="Arial"/>
              </a:rPr>
              <a:t>to previous </a:t>
            </a:r>
            <a:r>
              <a:rPr lang="en-US" sz="2000" dirty="0" smtClean="0">
                <a:latin typeface="Arial"/>
                <a:cs typeface="Arial"/>
              </a:rPr>
              <a:t>studies, frequency </a:t>
            </a:r>
            <a:r>
              <a:rPr lang="en-US" sz="2000" dirty="0">
                <a:latin typeface="Arial"/>
                <a:cs typeface="Arial"/>
              </a:rPr>
              <a:t>of </a:t>
            </a:r>
            <a:r>
              <a:rPr lang="en-US" sz="2000" dirty="0">
                <a:solidFill>
                  <a:srgbClr val="800000"/>
                </a:solidFill>
                <a:latin typeface="Arial"/>
                <a:cs typeface="Arial"/>
              </a:rPr>
              <a:t>trinucleotide </a:t>
            </a:r>
            <a:r>
              <a:rPr lang="en-US" sz="2000" dirty="0" smtClean="0">
                <a:solidFill>
                  <a:srgbClr val="800000"/>
                </a:solidFill>
                <a:latin typeface="Arial"/>
                <a:cs typeface="Arial"/>
              </a:rPr>
              <a:t>SSRs </a:t>
            </a:r>
            <a:r>
              <a:rPr lang="en-US" sz="2000" dirty="0" smtClean="0">
                <a:latin typeface="Arial"/>
                <a:cs typeface="Arial"/>
              </a:rPr>
              <a:t>was </a:t>
            </a:r>
            <a:r>
              <a:rPr lang="en-US" sz="2000" dirty="0">
                <a:latin typeface="Arial"/>
                <a:cs typeface="Arial"/>
              </a:rPr>
              <a:t>larger than </a:t>
            </a:r>
            <a:r>
              <a:rPr lang="en-US" sz="2000" dirty="0" smtClean="0">
                <a:latin typeface="Arial"/>
                <a:cs typeface="Arial"/>
              </a:rPr>
              <a:t>rest of SSRs.</a:t>
            </a:r>
            <a:r>
              <a:rPr lang="en-US" sz="2000" dirty="0">
                <a:latin typeface="Arial"/>
                <a:cs typeface="Arial"/>
              </a:rPr>
              <a:t> </a:t>
            </a:r>
            <a:endParaRPr lang="en-US" sz="20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Arial"/>
                <a:cs typeface="Arial"/>
              </a:rPr>
              <a:t>Trinucleotide </a:t>
            </a:r>
            <a:r>
              <a:rPr lang="en-US" sz="2000" dirty="0">
                <a:latin typeface="Arial"/>
                <a:cs typeface="Arial"/>
              </a:rPr>
              <a:t>SSRs may affect the </a:t>
            </a:r>
            <a:r>
              <a:rPr lang="en-US" sz="2000" dirty="0">
                <a:solidFill>
                  <a:srgbClr val="800000"/>
                </a:solidFill>
                <a:latin typeface="Arial"/>
                <a:cs typeface="Arial"/>
              </a:rPr>
              <a:t>protein structure </a:t>
            </a:r>
            <a:r>
              <a:rPr lang="en-US" sz="2000" dirty="0">
                <a:latin typeface="Arial"/>
                <a:cs typeface="Arial"/>
              </a:rPr>
              <a:t>or play a role in </a:t>
            </a:r>
            <a:r>
              <a:rPr lang="en-US" sz="2000" dirty="0">
                <a:solidFill>
                  <a:srgbClr val="800000"/>
                </a:solidFill>
                <a:latin typeface="Arial"/>
                <a:cs typeface="Arial"/>
              </a:rPr>
              <a:t>gene regulation</a:t>
            </a:r>
            <a:r>
              <a:rPr lang="en-US" sz="2000" dirty="0">
                <a:latin typeface="Arial"/>
                <a:cs typeface="Arial"/>
              </a:rPr>
              <a:t> and </a:t>
            </a:r>
            <a:r>
              <a:rPr lang="en-US" sz="2000" dirty="0" smtClean="0">
                <a:solidFill>
                  <a:srgbClr val="800000"/>
                </a:solidFill>
                <a:latin typeface="Arial"/>
                <a:cs typeface="Arial"/>
              </a:rPr>
              <a:t>transcription </a:t>
            </a:r>
            <a:endParaRPr lang="en-US" sz="2000" dirty="0" smtClean="0">
              <a:latin typeface="Arial"/>
              <a:cs typeface="Arial"/>
            </a:endParaRPr>
          </a:p>
        </p:txBody>
      </p:sp>
      <p:pic>
        <p:nvPicPr>
          <p:cNvPr id="12" name="Picture 11" descr="Screenshot 2015-11-02 08.45.2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5"/>
          <a:stretch/>
        </p:blipFill>
        <p:spPr>
          <a:xfrm>
            <a:off x="5647275" y="1677569"/>
            <a:ext cx="3591211" cy="26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07862789"/>
              </p:ext>
            </p:extLst>
          </p:nvPr>
        </p:nvGraphicFramePr>
        <p:xfrm>
          <a:off x="0" y="1654213"/>
          <a:ext cx="5352385" cy="2924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4625" y="550985"/>
            <a:ext cx="2539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 smtClean="0">
                <a:latin typeface="Arial"/>
                <a:cs typeface="Arial"/>
              </a:rPr>
              <a:t>SSR </a:t>
            </a:r>
            <a:r>
              <a:rPr lang="es-ES_tradnl" sz="2800" dirty="0" err="1" smtClean="0">
                <a:latin typeface="Arial"/>
                <a:cs typeface="Arial"/>
              </a:rPr>
              <a:t>validation</a:t>
            </a:r>
            <a:endParaRPr lang="es-ES_tradnl" sz="2800" dirty="0">
              <a:latin typeface="Arial"/>
              <a:cs typeface="Arial"/>
            </a:endParaRPr>
          </a:p>
        </p:txBody>
      </p:sp>
      <p:sp>
        <p:nvSpPr>
          <p:cNvPr id="9" name="Oval 8"/>
          <p:cNvSpPr/>
          <p:nvPr/>
        </p:nvSpPr>
        <p:spPr>
          <a:xfrm>
            <a:off x="2044216" y="3693804"/>
            <a:ext cx="208642" cy="246844"/>
          </a:xfrm>
          <a:prstGeom prst="ellipse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shot 2014-11-05 22.03.36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2" r="618"/>
          <a:stretch/>
        </p:blipFill>
        <p:spPr>
          <a:xfrm>
            <a:off x="4634804" y="5715000"/>
            <a:ext cx="4508500" cy="1192651"/>
          </a:xfrm>
          <a:prstGeom prst="rect">
            <a:avLst/>
          </a:prstGeom>
        </p:spPr>
      </p:pic>
      <p:pic>
        <p:nvPicPr>
          <p:cNvPr id="12" name="Picture 11" descr="Screenshot 2014-11-05 22.16.52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413" r="52071"/>
          <a:stretch/>
        </p:blipFill>
        <p:spPr>
          <a:xfrm>
            <a:off x="0" y="5715000"/>
            <a:ext cx="2271687" cy="1143000"/>
          </a:xfrm>
          <a:prstGeom prst="rect">
            <a:avLst/>
          </a:prstGeom>
        </p:spPr>
      </p:pic>
      <p:pic>
        <p:nvPicPr>
          <p:cNvPr id="15" name="Picture 14" descr="Screenshot 2014-11-05 22.16.31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" t="28118" r="46956" b="1868"/>
          <a:stretch/>
        </p:blipFill>
        <p:spPr>
          <a:xfrm>
            <a:off x="2269429" y="5715000"/>
            <a:ext cx="2365375" cy="1143000"/>
          </a:xfrm>
          <a:prstGeom prst="rect">
            <a:avLst/>
          </a:prstGeom>
        </p:spPr>
      </p:pic>
      <p:sp>
        <p:nvSpPr>
          <p:cNvPr id="16" name="Text Box 24"/>
          <p:cNvSpPr txBox="1"/>
          <p:nvPr/>
        </p:nvSpPr>
        <p:spPr>
          <a:xfrm>
            <a:off x="-82472" y="4997381"/>
            <a:ext cx="9352239" cy="73011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Arial"/>
                <a:ea typeface="ＭＳ 明朝"/>
                <a:cs typeface="Arial"/>
              </a:rPr>
              <a:t>L </a:t>
            </a:r>
            <a:endParaRPr lang="en-US" sz="1100" dirty="0">
              <a:effectLst/>
              <a:latin typeface="Arial"/>
              <a:ea typeface="ＭＳ 明朝"/>
              <a:cs typeface="Arial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Arial"/>
                <a:ea typeface="ＭＳ 明朝"/>
                <a:cs typeface="Arial"/>
              </a:rPr>
              <a:t>NC19835</a:t>
            </a:r>
            <a:endParaRPr lang="en-US" sz="1100" dirty="0">
              <a:effectLst/>
              <a:latin typeface="Arial"/>
              <a:ea typeface="ＭＳ 明朝"/>
              <a:cs typeface="Arial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Arial"/>
                <a:ea typeface="ＭＳ 明朝"/>
                <a:cs typeface="Arial"/>
              </a:rPr>
              <a:t>NJ328</a:t>
            </a:r>
            <a:endParaRPr lang="en-US" sz="1100" dirty="0">
              <a:effectLst/>
              <a:latin typeface="Arial"/>
              <a:ea typeface="ＭＳ 明朝"/>
              <a:cs typeface="Arial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Arial"/>
                <a:ea typeface="ＭＳ 明朝"/>
                <a:cs typeface="Arial"/>
              </a:rPr>
              <a:t>RCZ-11</a:t>
            </a:r>
            <a:endParaRPr lang="en-US" sz="1100" dirty="0">
              <a:effectLst/>
              <a:latin typeface="Arial"/>
              <a:ea typeface="ＭＳ 明朝"/>
              <a:cs typeface="Arial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Arial"/>
                <a:ea typeface="ＭＳ 明朝"/>
                <a:cs typeface="Arial"/>
              </a:rPr>
              <a:t>WLB-8</a:t>
            </a:r>
            <a:endParaRPr lang="en-US" sz="1100" dirty="0">
              <a:effectLst/>
              <a:latin typeface="Arial"/>
              <a:ea typeface="ＭＳ 明朝"/>
              <a:cs typeface="Arial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Arial"/>
                <a:ea typeface="ＭＳ 明朝"/>
                <a:cs typeface="Arial"/>
              </a:rPr>
              <a:t>LT1534</a:t>
            </a:r>
            <a:endParaRPr lang="en-US" sz="1100" dirty="0">
              <a:effectLst/>
              <a:latin typeface="Arial"/>
              <a:ea typeface="ＭＳ 明朝"/>
              <a:cs typeface="Arial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Arial"/>
                <a:ea typeface="ＭＳ 明朝"/>
                <a:cs typeface="Arial"/>
              </a:rPr>
              <a:t>12889</a:t>
            </a:r>
            <a:endParaRPr lang="en-US" sz="1100" dirty="0">
              <a:effectLst/>
              <a:latin typeface="Arial"/>
              <a:ea typeface="ＭＳ 明朝"/>
              <a:cs typeface="Arial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effectLst/>
                <a:latin typeface="Arial"/>
                <a:ea typeface="ＭＳ 明朝"/>
                <a:cs typeface="Arial"/>
              </a:rPr>
              <a:t>SP98</a:t>
            </a:r>
            <a:endParaRPr lang="en-US" sz="1100" dirty="0">
              <a:effectLst/>
              <a:latin typeface="Arial"/>
              <a:ea typeface="ＭＳ 明朝"/>
              <a:cs typeface="Arial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ＭＳ 明朝"/>
                <a:cs typeface="Arial"/>
              </a:rPr>
              <a:t>W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Arial"/>
              <a:ea typeface="ＭＳ 明朝"/>
              <a:cs typeface="Arial"/>
            </a:endParaRP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Arial"/>
                <a:ea typeface="ＭＳ 明朝"/>
                <a:cs typeface="Arial"/>
              </a:rPr>
              <a:t>L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 NC19835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NJ328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RCZ-11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WLB-8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LT1534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12889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SP98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ＭＳ 明朝"/>
                <a:cs typeface="Arial"/>
              </a:rPr>
              <a:t>W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latin typeface="Arial"/>
                <a:ea typeface="ＭＳ 明朝"/>
                <a:cs typeface="Arial"/>
              </a:rPr>
              <a:t>L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L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NC19835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NJ328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RCZ-11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WLB-8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LT1534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12889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SP98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ＭＳ 明朝"/>
                <a:cs typeface="Arial"/>
              </a:rPr>
              <a:t>W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L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NC19835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NJ328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RCZ-11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WLB-8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LT1534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12889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SP98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ＭＳ 明朝"/>
                <a:cs typeface="Arial"/>
              </a:rPr>
              <a:t>W</a:t>
            </a:r>
          </a:p>
          <a:p>
            <a:pPr marL="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Arial"/>
                <a:ea typeface="ＭＳ 明朝"/>
                <a:cs typeface="Arial"/>
              </a:rPr>
              <a:t>L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Arial"/>
              <a:ea typeface="ＭＳ 明朝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997382"/>
            <a:ext cx="4634804" cy="1860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34963" y="4997382"/>
            <a:ext cx="4509037" cy="1860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04768" y="4628049"/>
            <a:ext cx="192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Polymorphic (17)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42640" y="4628049"/>
            <a:ext cx="205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Monomorphic (31)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73" y="0"/>
            <a:ext cx="5733527" cy="167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0918"/>
            <a:ext cx="8229600" cy="1068387"/>
          </a:xfrm>
        </p:spPr>
        <p:txBody>
          <a:bodyPr/>
          <a:lstStyle/>
          <a:p>
            <a:r>
              <a:rPr lang="en-US" sz="2800" dirty="0"/>
              <a:t>Summary Statistics and Diversity Measures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58643"/>
              </p:ext>
            </p:extLst>
          </p:nvPr>
        </p:nvGraphicFramePr>
        <p:xfrm>
          <a:off x="64294" y="1235520"/>
          <a:ext cx="9015411" cy="56224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84097"/>
                <a:gridCol w="1664680"/>
                <a:gridCol w="2489521"/>
                <a:gridCol w="1469719"/>
                <a:gridCol w="1424726"/>
                <a:gridCol w="982668"/>
              </a:tblGrid>
              <a:tr h="37214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SSR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Motif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Alleles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PIC</a:t>
                      </a:r>
                    </a:p>
                  </a:txBody>
                  <a:tcPr marL="0" marR="0" marT="0" marB="0" anchor="ctr"/>
                </a:tc>
              </a:tr>
              <a:tr h="4055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SSR36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(AAG)6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126, 129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0.490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0.571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0.3698</a:t>
                      </a:r>
                    </a:p>
                  </a:txBody>
                  <a:tcPr marL="12700" marR="12700" marT="12700" marB="0" anchor="ctr"/>
                </a:tc>
              </a:tr>
              <a:tr h="55019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SSR1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(CAG)4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112, 145,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178,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211,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217,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262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0.776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pl-PL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0.7406</a:t>
                      </a:r>
                    </a:p>
                  </a:txBody>
                  <a:tcPr marL="12700" marR="12700" marT="12700" marB="0" anchor="ctr"/>
                </a:tc>
              </a:tr>
              <a:tr h="44192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SSR39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(AAG)7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248,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251,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254,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257,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287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0.714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0.6707</a:t>
                      </a:r>
                    </a:p>
                  </a:txBody>
                  <a:tcPr marL="12700" marR="12700" marT="12700" marB="0" anchor="ctr"/>
                </a:tc>
              </a:tr>
              <a:tr h="4055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SSR27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(GA)6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350,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352,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354,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358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0.622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0.571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0.5474</a:t>
                      </a:r>
                    </a:p>
                  </a:txBody>
                  <a:tcPr marL="12700" marR="12700" marT="12700" marB="0" anchor="ctr"/>
                </a:tc>
              </a:tr>
              <a:tr h="4055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SSR37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(AGC)6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262,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272,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274,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280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0.663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0.6003</a:t>
                      </a:r>
                    </a:p>
                  </a:txBody>
                  <a:tcPr marL="12700" marR="12700" marT="12700" marB="0" anchor="ctr"/>
                </a:tc>
              </a:tr>
              <a:tr h="550198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SSR18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(CAG)5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121,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124,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127,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130,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133,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151,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157,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169,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178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0.857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0.857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0.8415</a:t>
                      </a:r>
                    </a:p>
                  </a:txBody>
                  <a:tcPr marL="12700" marR="12700" marT="12700" marB="0" anchor="ctr"/>
                </a:tc>
              </a:tr>
              <a:tr h="4055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SSR31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(AGC)4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178,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181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0.245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0.286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0.2149</a:t>
                      </a:r>
                    </a:p>
                  </a:txBody>
                  <a:tcPr marL="12700" marR="12700" marT="12700" marB="0" anchor="ctr"/>
                </a:tc>
              </a:tr>
              <a:tr h="4055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SSR19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(AAG)6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215,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218,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221,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224,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227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0.714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0.857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0.6707</a:t>
                      </a:r>
                    </a:p>
                  </a:txBody>
                  <a:tcPr marL="12700" marR="12700" marT="12700" marB="0" anchor="ctr"/>
                </a:tc>
              </a:tr>
              <a:tr h="4055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SSR65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(ACTTCA)4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236,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248,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260,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272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0.612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0.571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0.5407</a:t>
                      </a:r>
                    </a:p>
                  </a:txBody>
                  <a:tcPr marL="12700" marR="12700" marT="12700" marB="0" anchor="ctr"/>
                </a:tc>
              </a:tr>
              <a:tr h="4055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SSR55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(CCAG)6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152,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284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,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292,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296,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300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0.724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0.6853</a:t>
                      </a:r>
                    </a:p>
                  </a:txBody>
                  <a:tcPr marL="12700" marR="12700" marT="12700" marB="0" anchor="ctr"/>
                </a:tc>
              </a:tr>
              <a:tr h="4055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SSR75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(TCCTC)3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210,</a:t>
                      </a:r>
                      <a:r>
                        <a:rPr lang="is-IS" sz="1600" b="0" baseline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215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0.490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0.857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0.3698</a:t>
                      </a:r>
                    </a:p>
                  </a:txBody>
                  <a:tcPr marL="12700" marR="12700" marT="12700" marB="0" anchor="ctr"/>
                </a:tc>
              </a:tr>
              <a:tr h="40557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SSR20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(CACGAC)5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112,</a:t>
                      </a:r>
                      <a:r>
                        <a:rPr lang="is-IS" sz="1600" b="0" baseline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is-IS" sz="1600" b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124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0.408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0.571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0.3249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798277"/>
            <a:ext cx="9079705" cy="58615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32496"/>
            <a:ext cx="888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PIC values ranged from 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0.21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0.84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with a mean of </a:t>
            </a:r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0.54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6260"/>
          <a:stretch/>
        </p:blipFill>
        <p:spPr>
          <a:xfrm>
            <a:off x="263348" y="1413505"/>
            <a:ext cx="8657189" cy="244597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43647" y="3368840"/>
            <a:ext cx="8476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PIC values range from </a:t>
            </a:r>
            <a:r>
              <a:rPr lang="hr-HR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sz="2000" b="1" dirty="0">
                <a:latin typeface="Arial" charset="0"/>
                <a:ea typeface="Arial" charset="0"/>
                <a:cs typeface="Arial" charset="0"/>
              </a:rPr>
              <a:t>0.19</a:t>
            </a:r>
            <a:r>
              <a:rPr lang="hr-HR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sz="2000" dirty="0" smtClean="0"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hr-HR" sz="2000" b="1" dirty="0" smtClean="0">
                <a:latin typeface="Arial" charset="0"/>
                <a:ea typeface="Arial" charset="0"/>
                <a:cs typeface="Arial" charset="0"/>
              </a:rPr>
              <a:t>0.78</a:t>
            </a:r>
            <a:r>
              <a:rPr lang="hr-HR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sz="2000" dirty="0" err="1" smtClean="0"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hr-HR" sz="2000" dirty="0" smtClean="0"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hr-HR" sz="2000" dirty="0" err="1" smtClean="0">
                <a:latin typeface="Arial" charset="0"/>
                <a:ea typeface="Arial" charset="0"/>
                <a:cs typeface="Arial" charset="0"/>
              </a:rPr>
              <a:t>mean</a:t>
            </a:r>
            <a:r>
              <a:rPr lang="hr-HR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sz="20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hr-HR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sz="2000" b="1" dirty="0" smtClean="0">
                <a:latin typeface="Arial" charset="0"/>
                <a:ea typeface="Arial" charset="0"/>
                <a:cs typeface="Arial" charset="0"/>
              </a:rPr>
              <a:t>0.51</a:t>
            </a:r>
            <a:r>
              <a:rPr lang="hr-HR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sz="2000" dirty="0" err="1" smtClean="0">
                <a:latin typeface="Arial" charset="0"/>
                <a:ea typeface="Arial" charset="0"/>
                <a:cs typeface="Arial" charset="0"/>
              </a:rPr>
              <a:t>in</a:t>
            </a:r>
            <a:r>
              <a:rPr lang="hr-HR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sz="2000" i="1" dirty="0" smtClean="0">
                <a:latin typeface="Arial" charset="0"/>
                <a:ea typeface="Arial" charset="0"/>
                <a:cs typeface="Arial" charset="0"/>
              </a:rPr>
              <a:t>P. </a:t>
            </a:r>
            <a:r>
              <a:rPr lang="en-US" sz="2000" i="1" dirty="0" err="1">
                <a:latin typeface="Arial" charset="0"/>
                <a:ea typeface="Arial" charset="0"/>
                <a:cs typeface="Arial" charset="0"/>
              </a:rPr>
              <a:t>infestans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62"/>
          <a:stretch/>
        </p:blipFill>
        <p:spPr>
          <a:xfrm>
            <a:off x="263348" y="3859480"/>
            <a:ext cx="8657189" cy="2636323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63348" y="5995500"/>
            <a:ext cx="8657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PIC  values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ranged from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0.375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0.553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with a mean of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0.58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sz="2000" i="1" dirty="0" err="1" smtClean="0">
                <a:latin typeface="Arial" charset="0"/>
                <a:ea typeface="Arial" charset="0"/>
                <a:cs typeface="Arial" charset="0"/>
              </a:rPr>
              <a:t>irregulare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77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19" y="469542"/>
            <a:ext cx="8229600" cy="1068387"/>
          </a:xfrm>
        </p:spPr>
        <p:txBody>
          <a:bodyPr/>
          <a:lstStyle/>
          <a:p>
            <a:r>
              <a:rPr lang="en-US" dirty="0" smtClean="0"/>
              <a:t>Allele frequency for 7 </a:t>
            </a:r>
            <a:r>
              <a:rPr lang="en-US" i="1" dirty="0" smtClean="0"/>
              <a:t>P. capsici </a:t>
            </a:r>
            <a:r>
              <a:rPr lang="en-US" dirty="0" smtClean="0"/>
              <a:t>isolates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2441" y="1598517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SSR37	</a:t>
            </a:r>
            <a:r>
              <a:rPr lang="en-US" sz="2000" smtClean="0"/>
              <a:t>		</a:t>
            </a:r>
            <a:r>
              <a:rPr lang="en-US" sz="2000" dirty="0" smtClean="0"/>
              <a:t>	SSR18	</a:t>
            </a:r>
            <a:r>
              <a:rPr lang="en-US" sz="2000" smtClean="0"/>
              <a:t>		</a:t>
            </a:r>
            <a:r>
              <a:rPr lang="en-US" sz="2000" dirty="0" smtClean="0"/>
              <a:t>	SSR19	</a:t>
            </a:r>
            <a:r>
              <a:rPr lang="en-US" sz="2000" smtClean="0"/>
              <a:t>		</a:t>
            </a:r>
            <a:r>
              <a:rPr lang="en-US" sz="2000" dirty="0" smtClean="0"/>
              <a:t>	SSR65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-258726" y="4041094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SSR55</a:t>
            </a:r>
            <a:r>
              <a:rPr lang="en-US" sz="2000" dirty="0"/>
              <a:t>	</a:t>
            </a:r>
            <a:r>
              <a:rPr lang="en-US" sz="2000" dirty="0" smtClean="0"/>
              <a:t>			SSR1	</a:t>
            </a:r>
            <a:r>
              <a:rPr lang="en-US" sz="2000" dirty="0"/>
              <a:t>	</a:t>
            </a:r>
            <a:r>
              <a:rPr lang="en-US" sz="2000" dirty="0" smtClean="0"/>
              <a:t>		   SSR39				SSR27</a:t>
            </a:r>
            <a:endParaRPr lang="en-US" sz="2000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128477"/>
              </p:ext>
            </p:extLst>
          </p:nvPr>
        </p:nvGraphicFramePr>
        <p:xfrm>
          <a:off x="-244231" y="1783183"/>
          <a:ext cx="2659185" cy="227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769314"/>
              </p:ext>
            </p:extLst>
          </p:nvPr>
        </p:nvGraphicFramePr>
        <p:xfrm>
          <a:off x="2189749" y="1807064"/>
          <a:ext cx="2307492" cy="227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8980969"/>
              </p:ext>
            </p:extLst>
          </p:nvPr>
        </p:nvGraphicFramePr>
        <p:xfrm>
          <a:off x="4342375" y="1783183"/>
          <a:ext cx="2588846" cy="227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735337"/>
              </p:ext>
            </p:extLst>
          </p:nvPr>
        </p:nvGraphicFramePr>
        <p:xfrm>
          <a:off x="6588370" y="1795124"/>
          <a:ext cx="2706077" cy="227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2950667"/>
              </p:ext>
            </p:extLst>
          </p:nvPr>
        </p:nvGraphicFramePr>
        <p:xfrm>
          <a:off x="-56662" y="4288911"/>
          <a:ext cx="2284046" cy="227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8693976"/>
              </p:ext>
            </p:extLst>
          </p:nvPr>
        </p:nvGraphicFramePr>
        <p:xfrm>
          <a:off x="2070308" y="4286198"/>
          <a:ext cx="2546374" cy="227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8835245"/>
              </p:ext>
            </p:extLst>
          </p:nvPr>
        </p:nvGraphicFramePr>
        <p:xfrm>
          <a:off x="4313274" y="4307366"/>
          <a:ext cx="2647047" cy="227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10530"/>
              </p:ext>
            </p:extLst>
          </p:nvPr>
        </p:nvGraphicFramePr>
        <p:xfrm>
          <a:off x="6488370" y="4307366"/>
          <a:ext cx="2804697" cy="227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5693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951" y="460726"/>
            <a:ext cx="8229600" cy="1068387"/>
          </a:xfrm>
        </p:spPr>
        <p:txBody>
          <a:bodyPr/>
          <a:lstStyle/>
          <a:p>
            <a:r>
              <a:rPr lang="en-US" smtClean="0"/>
              <a:t>Other research </a:t>
            </a:r>
            <a:endParaRPr lang="en-US"/>
          </a:p>
        </p:txBody>
      </p:sp>
      <p:pic>
        <p:nvPicPr>
          <p:cNvPr id="3" name="Picture 2" descr="IMG_87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15" y="2150889"/>
            <a:ext cx="3424748" cy="2280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951" y="1529113"/>
            <a:ext cx="8032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Evaluating commercial pepper cultivars for resistance to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P. capsici 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 descr="IMG_057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85" b="19217"/>
          <a:stretch/>
        </p:blipFill>
        <p:spPr>
          <a:xfrm>
            <a:off x="820679" y="2150889"/>
            <a:ext cx="3418812" cy="2280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950" y="4728205"/>
            <a:ext cx="8109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Assays of fungicide sensitivity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in vitro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Ranman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Ridomil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, Presidio..)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950" y="5424749"/>
            <a:ext cx="5984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Assays to characterize virulence in pepper fruits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0679" y="4095907"/>
            <a:ext cx="3418812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32 pepper lines vs mix of isolates 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7975" y="4095907"/>
            <a:ext cx="3430687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48 pepper lines vs 3 isolates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54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0" y="1704975"/>
          <a:ext cx="9132888" cy="351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Worksheet" r:id="rId4" imgW="10350500" imgH="3987800" progId="Excel.Sheet.12">
                  <p:embed/>
                </p:oleObj>
              </mc:Choice>
              <mc:Fallback>
                <p:oleObj name="Worksheet" r:id="rId4" imgW="10350500" imgH="3987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704975"/>
                        <a:ext cx="9132888" cy="35179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7136" y="3488440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endParaRPr lang="en-US" sz="1600" b="1" dirty="0">
              <a:solidFill>
                <a:schemeClr val="accent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0506" y="2509433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endParaRPr lang="en-US" sz="1600" b="1" dirty="0">
              <a:solidFill>
                <a:schemeClr val="accent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1542" y="1389415"/>
            <a:ext cx="32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endParaRPr lang="en-US" sz="16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4830" y="2811833"/>
            <a:ext cx="1829844" cy="2410798"/>
          </a:xfrm>
          <a:prstGeom prst="rect">
            <a:avLst/>
          </a:prstGeom>
          <a:noFill/>
          <a:ln w="254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24674" y="1684419"/>
            <a:ext cx="6040994" cy="3548260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5733" y="5510062"/>
            <a:ext cx="8111067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Martha- R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showed the highest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levels of </a:t>
            </a:r>
            <a:r>
              <a:rPr lang="en-US" sz="200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resistance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to the isolates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P. 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apsici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, while Plato, Red Knight and Bastille showed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highest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susceptibility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 bwMode="auto">
          <a:xfrm>
            <a:off x="457200" y="458882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Results from field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trial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" y="3826993"/>
            <a:ext cx="509030" cy="1395637"/>
          </a:xfrm>
          <a:prstGeom prst="rect">
            <a:avLst/>
          </a:prstGeom>
          <a:noFill/>
          <a:ln w="254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15104" y="5820129"/>
            <a:ext cx="5137377" cy="467034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05104" y="514429"/>
            <a:ext cx="4423104" cy="871778"/>
          </a:xfrm>
        </p:spPr>
        <p:txBody>
          <a:bodyPr/>
          <a:lstStyle/>
          <a:p>
            <a:pPr algn="l"/>
            <a:r>
              <a:rPr lang="en-US" b="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b="0" i="1" dirty="0" smtClean="0">
                <a:latin typeface="Arial" charset="0"/>
                <a:ea typeface="Arial" charset="0"/>
                <a:cs typeface="Arial" charset="0"/>
              </a:rPr>
              <a:t>Phytophthora capsici</a:t>
            </a:r>
            <a:endParaRPr lang="en-US" sz="1400" b="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7" name="Picture 26" descr="Screenshot 2015-10-28 17.46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966" y="479395"/>
            <a:ext cx="4607034" cy="961359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>
          <a:xfrm>
            <a:off x="258376" y="1659028"/>
            <a:ext cx="8624074" cy="250129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D0101"/>
              </a:buClr>
            </a:pP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Important disease of worldwide occurrence in cucurbits, </a:t>
            </a:r>
            <a:r>
              <a:rPr lang="en-US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solanaceous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and other vegetable crops</a:t>
            </a:r>
          </a:p>
          <a:p>
            <a:pPr>
              <a:buClr>
                <a:srgbClr val="AD0101"/>
              </a:buClr>
            </a:pP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Cause of </a:t>
            </a:r>
            <a:r>
              <a:rPr lang="en-US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Phytophthora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crown, root and fruit rot </a:t>
            </a:r>
          </a:p>
          <a:p>
            <a:pPr>
              <a:buClr>
                <a:srgbClr val="AD0101"/>
              </a:buClr>
            </a:pP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Disease is favored by warm and wet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conditions</a:t>
            </a:r>
            <a:endParaRPr lang="en-US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buClr>
                <a:srgbClr val="AD0101"/>
              </a:buClr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Sexual reproduction results in high genetic diversity and new isolates that can overcome control strategies </a:t>
            </a:r>
          </a:p>
        </p:txBody>
      </p:sp>
      <p:pic>
        <p:nvPicPr>
          <p:cNvPr id="41" name="Picture 40" descr="Screenshot 2015-10-28 18.20.3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r="278"/>
          <a:stretch/>
        </p:blipFill>
        <p:spPr>
          <a:xfrm>
            <a:off x="22225" y="4378594"/>
            <a:ext cx="9096376" cy="24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6324" y="1083648"/>
          <a:ext cx="4572000" cy="576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Worksheet" r:id="rId4" imgW="4572000" imgH="5930900" progId="Excel.Sheet.12">
                  <p:embed/>
                </p:oleObj>
              </mc:Choice>
              <mc:Fallback>
                <p:oleObj name="Worksheet" r:id="rId4" imgW="4572000" imgH="5930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24" y="1083648"/>
                        <a:ext cx="4572000" cy="576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549708" y="1104669"/>
          <a:ext cx="4550060" cy="5743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Worksheet" r:id="rId6" imgW="4851400" imgH="5930900" progId="Excel.Sheet.12">
                  <p:embed/>
                </p:oleObj>
              </mc:Choice>
              <mc:Fallback>
                <p:oleObj name="Worksheet" r:id="rId6" imgW="4851400" imgH="5930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49708" y="1104669"/>
                        <a:ext cx="4550060" cy="5743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4608" y="1085815"/>
            <a:ext cx="4453681" cy="5097518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663839" y="3376732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49708" y="3742764"/>
            <a:ext cx="4478875" cy="1465395"/>
          </a:xfrm>
          <a:prstGeom prst="rect">
            <a:avLst/>
          </a:prstGeom>
          <a:noFill/>
          <a:ln w="254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657434" y="483882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  <a:latin typeface="Arial"/>
                <a:cs typeface="Arial"/>
              </a:rPr>
              <a:t>T</a:t>
            </a:r>
          </a:p>
        </p:txBody>
      </p:sp>
      <p:sp>
        <p:nvSpPr>
          <p:cNvPr id="9" name="Rectangle 8"/>
          <p:cNvSpPr/>
          <p:nvPr/>
        </p:nvSpPr>
        <p:spPr>
          <a:xfrm>
            <a:off x="4549708" y="5208160"/>
            <a:ext cx="4478875" cy="983515"/>
          </a:xfrm>
          <a:prstGeom prst="rect">
            <a:avLst/>
          </a:prstGeom>
          <a:noFill/>
          <a:ln w="2540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42819" y="583285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78928" y="498872"/>
            <a:ext cx="50187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Results from the GH trial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49708" y="1083648"/>
            <a:ext cx="4478875" cy="2659116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  <p:bldP spid="8" grpId="0"/>
      <p:bldP spid="9" grpId="0" animBg="1"/>
      <p:bldP spid="10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10-31 23.30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08" y="1805893"/>
            <a:ext cx="3826695" cy="2595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2529" y="2872859"/>
            <a:ext cx="260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Fidel (Land race)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3615" y="6203267"/>
            <a:ext cx="474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  <a:cs typeface="Arial"/>
              </a:rPr>
              <a:t>         </a:t>
            </a:r>
            <a:r>
              <a:rPr lang="en-US" sz="1600" dirty="0" smtClean="0">
                <a:solidFill>
                  <a:schemeClr val="accent4"/>
                </a:solidFill>
                <a:latin typeface="+mn-lt"/>
                <a:cs typeface="Arial"/>
              </a:rPr>
              <a:t>Control</a:t>
            </a:r>
            <a:r>
              <a:rPr lang="en-US" sz="1600" dirty="0" smtClean="0">
                <a:solidFill>
                  <a:srgbClr val="800000"/>
                </a:solidFill>
                <a:latin typeface="+mn-lt"/>
                <a:cs typeface="Arial"/>
              </a:rPr>
              <a:t>         NC21810          </a:t>
            </a:r>
            <a:r>
              <a:rPr lang="en-US" sz="1600" dirty="0" smtClean="0">
                <a:solidFill>
                  <a:srgbClr val="008000"/>
                </a:solidFill>
                <a:latin typeface="+mn-lt"/>
                <a:cs typeface="Arial"/>
              </a:rPr>
              <a:t>MI12889</a:t>
            </a:r>
            <a:r>
              <a:rPr lang="en-US" sz="1600" dirty="0" smtClean="0">
                <a:solidFill>
                  <a:srgbClr val="FF0000"/>
                </a:solidFill>
                <a:latin typeface="+mn-lt"/>
                <a:cs typeface="Arial"/>
              </a:rPr>
              <a:t>     </a:t>
            </a:r>
            <a:r>
              <a:rPr lang="en-US" sz="1600" dirty="0" smtClean="0">
                <a:solidFill>
                  <a:srgbClr val="800000"/>
                </a:solidFill>
                <a:latin typeface="+mn-lt"/>
                <a:cs typeface="Arial"/>
              </a:rPr>
              <a:t>NCCP3</a:t>
            </a:r>
            <a:endParaRPr lang="en-US" sz="1600" dirty="0">
              <a:solidFill>
                <a:srgbClr val="800000"/>
              </a:solidFill>
              <a:latin typeface="+mn-lt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3839" y="721559"/>
            <a:ext cx="4031327" cy="5847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Resistant cultivars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8" name="Picture 7" descr="Screenshot 2015-10-31 23.40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08" y="4401490"/>
            <a:ext cx="3826695" cy="18017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55853" y="5071546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Martha - R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2529" y="1805893"/>
            <a:ext cx="6335574" cy="2595597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72529" y="4401490"/>
            <a:ext cx="6335574" cy="1801778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19" y="3021686"/>
            <a:ext cx="2664265" cy="100589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258438" y="3143004"/>
            <a:ext cx="305731" cy="282198"/>
          </a:xfrm>
          <a:prstGeom prst="ellipse">
            <a:avLst/>
          </a:prstGeom>
          <a:noFill/>
          <a:ln w="28575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Oval 8"/>
          <p:cNvSpPr/>
          <p:nvPr/>
        </p:nvSpPr>
        <p:spPr>
          <a:xfrm>
            <a:off x="2090529" y="3524634"/>
            <a:ext cx="305731" cy="282198"/>
          </a:xfrm>
          <a:prstGeom prst="ellipse">
            <a:avLst/>
          </a:prstGeom>
          <a:noFill/>
          <a:ln w="2857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Oval 9"/>
          <p:cNvSpPr/>
          <p:nvPr/>
        </p:nvSpPr>
        <p:spPr>
          <a:xfrm>
            <a:off x="2396260" y="3132061"/>
            <a:ext cx="305731" cy="282198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Oval 10"/>
          <p:cNvSpPr/>
          <p:nvPr/>
        </p:nvSpPr>
        <p:spPr>
          <a:xfrm>
            <a:off x="1756083" y="3219365"/>
            <a:ext cx="305731" cy="282198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026" name="Picture 2" descr="http://www.cell.com/cms/attachment/2007959819/2030624939/gr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t="329" r="213" b="468"/>
          <a:stretch/>
        </p:blipFill>
        <p:spPr bwMode="auto">
          <a:xfrm>
            <a:off x="3036437" y="2322841"/>
            <a:ext cx="6056416" cy="453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28453" y="308099"/>
            <a:ext cx="8229600" cy="1068387"/>
          </a:xfrm>
        </p:spPr>
        <p:txBody>
          <a:bodyPr/>
          <a:lstStyle/>
          <a:p>
            <a:r>
              <a:rPr lang="en-US" dirty="0" smtClean="0"/>
              <a:t>Future work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3319" y="1287269"/>
            <a:ext cx="7366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Use the genotyping by sequencing protocol to obtain SNPs</a:t>
            </a:r>
          </a:p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Determinate population structure of collected isolates from NC 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7918"/>
            <a:ext cx="3493594" cy="32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14421" y="523221"/>
            <a:ext cx="309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Acknowledgments 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1347" y="16859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5025" y="1685990"/>
            <a:ext cx="333533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u="sng" dirty="0" smtClean="0">
                <a:latin typeface="Arial"/>
                <a:cs typeface="Arial"/>
              </a:rPr>
              <a:t>Research collaborators: </a:t>
            </a:r>
          </a:p>
          <a:p>
            <a:r>
              <a:rPr lang="en-US" sz="2000" dirty="0" smtClean="0">
                <a:latin typeface="Arial"/>
                <a:cs typeface="Arial"/>
              </a:rPr>
              <a:t>	</a:t>
            </a:r>
          </a:p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Dr. David Ritchie</a:t>
            </a:r>
          </a:p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Dr. Shaker Kousik </a:t>
            </a:r>
          </a:p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Dr. Mary </a:t>
            </a:r>
            <a:r>
              <a:rPr lang="en-US" sz="2000" dirty="0" err="1" smtClean="0">
                <a:latin typeface="Arial"/>
                <a:cs typeface="Arial"/>
              </a:rPr>
              <a:t>Hausbeck</a:t>
            </a: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Dr. Anthony </a:t>
            </a:r>
            <a:r>
              <a:rPr lang="en-US" sz="2000" dirty="0" err="1" smtClean="0">
                <a:latin typeface="Arial"/>
                <a:cs typeface="Arial"/>
              </a:rPr>
              <a:t>Keinath</a:t>
            </a:r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endParaRPr lang="en-US" sz="2000" dirty="0">
              <a:latin typeface="Arial"/>
              <a:cs typeface="Arial"/>
            </a:endParaRPr>
          </a:p>
          <a:p>
            <a:pPr>
              <a:buClr>
                <a:srgbClr val="C00000"/>
              </a:buClr>
            </a:pPr>
            <a:r>
              <a:rPr lang="en-US" sz="2000" u="sng" dirty="0" smtClean="0">
                <a:latin typeface="Arial"/>
                <a:cs typeface="Arial"/>
              </a:rPr>
              <a:t>Isolates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>
                <a:latin typeface="Arial"/>
                <a:cs typeface="Arial"/>
              </a:rPr>
              <a:t>Dr. Jean </a:t>
            </a:r>
            <a:r>
              <a:rPr lang="en-US" sz="2000" dirty="0" err="1">
                <a:latin typeface="Arial"/>
                <a:cs typeface="Arial"/>
              </a:rPr>
              <a:t>Ristaino</a:t>
            </a:r>
            <a:endParaRPr lang="en-US" sz="2000" dirty="0">
              <a:latin typeface="Arial"/>
              <a:cs typeface="Arial"/>
            </a:endParaRPr>
          </a:p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>
                <a:latin typeface="Arial"/>
                <a:cs typeface="Arial"/>
              </a:rPr>
              <a:t>Dr. Kurt </a:t>
            </a:r>
            <a:r>
              <a:rPr lang="en-US" sz="2000" dirty="0" err="1">
                <a:latin typeface="Arial"/>
                <a:cs typeface="Arial"/>
              </a:rPr>
              <a:t>Lamour</a:t>
            </a:r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917061" y="5780664"/>
            <a:ext cx="181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>
                <a:latin typeface="Arial"/>
                <a:cs typeface="Arial"/>
              </a:rPr>
              <a:t>Funding:</a:t>
            </a:r>
            <a:endParaRPr lang="en-US" sz="2000" u="sng" dirty="0">
              <a:latin typeface="Arial"/>
              <a:cs typeface="Arial"/>
            </a:endParaRPr>
          </a:p>
        </p:txBody>
      </p:sp>
      <p:pic>
        <p:nvPicPr>
          <p:cNvPr id="12" name="Picture 11" descr="USDA-APHIS_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63" y="5658358"/>
            <a:ext cx="1485771" cy="1044832"/>
          </a:xfrm>
          <a:prstGeom prst="rect">
            <a:avLst/>
          </a:prstGeom>
        </p:spPr>
      </p:pic>
      <p:pic>
        <p:nvPicPr>
          <p:cNvPr id="14" name="Picture 13" descr="fJ_a-Pb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043" y="5633025"/>
            <a:ext cx="1070165" cy="10701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28021" y="141123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The Quesada Lab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5" name="Picture 14" descr="Screen Shot 2015-11-23 at 7.51.3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48" y="1854200"/>
            <a:ext cx="4048551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11-01 00.03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9" y="1641152"/>
            <a:ext cx="7642202" cy="3817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87" y="518204"/>
            <a:ext cx="1210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Results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6409" y="5458705"/>
            <a:ext cx="764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        </a:t>
            </a:r>
            <a:r>
              <a:rPr lang="en-US" dirty="0" smtClean="0">
                <a:solidFill>
                  <a:srgbClr val="3366FF"/>
                </a:solidFill>
                <a:latin typeface="Arial"/>
                <a:cs typeface="Arial"/>
              </a:rPr>
              <a:t>Control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                NC21810                   12889                    NCCP3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5001" y="1271820"/>
            <a:ext cx="86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H1653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 descr="http://cdn.hmclause.com/wp-content/themes/hmclause/images/hm-clause-log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182" y="6590687"/>
            <a:ext cx="1714818" cy="26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53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10-31 23.30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8" y="1218875"/>
            <a:ext cx="7293206" cy="4946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87" y="518204"/>
            <a:ext cx="1210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Results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6579" y="849543"/>
            <a:ext cx="192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Fidel (Land race)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8888" y="6167358"/>
            <a:ext cx="729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       </a:t>
            </a:r>
            <a:r>
              <a:rPr lang="en-US" dirty="0" smtClean="0">
                <a:solidFill>
                  <a:srgbClr val="3366FF"/>
                </a:solidFill>
                <a:latin typeface="Arial"/>
                <a:cs typeface="Arial"/>
              </a:rPr>
              <a:t>Control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               NC21810                 12889              NCCP3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8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10-31 23.40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2" y="1576509"/>
            <a:ext cx="7982267" cy="3758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87" y="518204"/>
            <a:ext cx="1210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Results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331" y="5334906"/>
            <a:ext cx="798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   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solidFill>
                  <a:srgbClr val="3366FF"/>
                </a:solidFill>
                <a:latin typeface="Arial"/>
                <a:cs typeface="Arial"/>
              </a:rPr>
              <a:t>Control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                  NC21810                         12889              NCCP3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2049" y="1202778"/>
            <a:ext cx="114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Marta - R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 descr="http://www.sakata-vegetables.eu/vegetables/sites/default/themes/sakatheme/images/logo_sakata_fd_blanc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23" y="6534214"/>
            <a:ext cx="1585077" cy="323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10-31 23.53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5" y="1852886"/>
            <a:ext cx="8021757" cy="3026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87" y="518204"/>
            <a:ext cx="1210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Results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734" y="4879327"/>
            <a:ext cx="802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        </a:t>
            </a:r>
            <a:r>
              <a:rPr lang="en-US" dirty="0" smtClean="0">
                <a:solidFill>
                  <a:srgbClr val="3366FF"/>
                </a:solidFill>
                <a:latin typeface="Arial"/>
                <a:cs typeface="Arial"/>
              </a:rPr>
              <a:t>Control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                    NC21810                 12889                   NCCP3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7741" y="1492779"/>
            <a:ext cx="132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Red Knight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9" name="Picture 8" descr="http://www.abcsem.com.br/imagens_noticias/novo_logo_seminis_sem_grow_forward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844" y="6386326"/>
            <a:ext cx="976260" cy="439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5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G_169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370" y="3964691"/>
            <a:ext cx="3525235" cy="2643927"/>
          </a:xfrm>
          <a:prstGeom prst="rect">
            <a:avLst/>
          </a:prstGeom>
        </p:spPr>
      </p:pic>
      <p:pic>
        <p:nvPicPr>
          <p:cNvPr id="2050" name="Picture 2" descr="https://c.o0bg.com/rf/image_1200w/Boston/2011-2020/2015/10/08/BostonGlobe.com/ReceivedContent/Images/SouthCarolin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0"/>
          <a:stretch/>
        </p:blipFill>
        <p:spPr bwMode="auto">
          <a:xfrm rot="16200000">
            <a:off x="5460393" y="1358429"/>
            <a:ext cx="2791275" cy="355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878" y="469692"/>
            <a:ext cx="8870867" cy="106838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Infested water has resulted in rapid spread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0218" y="1739366"/>
            <a:ext cx="4502727" cy="4869252"/>
          </a:xfrm>
        </p:spPr>
        <p:txBody>
          <a:bodyPr/>
          <a:lstStyle/>
          <a:p>
            <a:pPr marL="285750" indent="-285750">
              <a:buClr>
                <a:srgbClr val="AD0101"/>
              </a:buClr>
              <a:buFont typeface="Wingdings" charset="2"/>
              <a:buChar char="§"/>
            </a:pP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Heavy rains, flooding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and culls</a:t>
            </a:r>
          </a:p>
          <a:p>
            <a:pPr marL="285750" indent="-285750">
              <a:buClr>
                <a:srgbClr val="AD0101"/>
              </a:buClr>
              <a:buFont typeface="Wingdings" charset="2"/>
              <a:buChar char="§"/>
            </a:pPr>
            <a:endParaRPr lang="en-US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Clr>
                <a:srgbClr val="AD0101"/>
              </a:buClr>
              <a:buFont typeface="Wingdings" charset="2"/>
              <a:buChar char="§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Unknown population structure in 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NC</a:t>
            </a:r>
          </a:p>
          <a:p>
            <a:pPr marL="0" lvl="0" indent="0">
              <a:buClr>
                <a:srgbClr val="AD0101"/>
              </a:buClr>
              <a:buNone/>
            </a:pPr>
            <a:endParaRPr lang="en-US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Clr>
                <a:srgbClr val="AD0101"/>
              </a:buClr>
              <a:buFont typeface="Wingdings" charset="2"/>
              <a:buChar char="§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Preliminary phenotypic data show differences in virulence and fungicide resistance </a:t>
            </a:r>
            <a:endParaRPr lang="en-US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79456" y="1739365"/>
            <a:ext cx="3553149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smtClean="0"/>
              <a:t>     11 </a:t>
            </a:r>
            <a:r>
              <a:rPr lang="en-US" dirty="0" smtClean="0"/>
              <a:t>Oct 15	</a:t>
            </a:r>
            <a:r>
              <a:rPr lang="en-US" smtClean="0"/>
              <a:t>	     12 Oct 15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9455" y="6239286"/>
            <a:ext cx="3553149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Flooding in NC after heavy raining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9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53" y="442913"/>
            <a:ext cx="8229600" cy="1068387"/>
          </a:xfrm>
        </p:spPr>
        <p:txBody>
          <a:bodyPr/>
          <a:lstStyle/>
          <a:p>
            <a:r>
              <a:rPr lang="en-US" dirty="0"/>
              <a:t>Population Genetics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43" y="3736917"/>
            <a:ext cx="5285512" cy="31210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3455" y="1520926"/>
            <a:ext cx="8714509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High genetic diversity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at a global scale</a:t>
            </a:r>
          </a:p>
          <a:p>
            <a:pPr>
              <a:buClr>
                <a:srgbClr val="C00000"/>
              </a:buClr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Genetic stratification by geography and host 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(no wind dispersal = isolated populations)</a:t>
            </a:r>
          </a:p>
          <a:p>
            <a:pPr>
              <a:buClr>
                <a:srgbClr val="C00000"/>
              </a:buClr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Clr>
                <a:srgbClr val="C00000"/>
              </a:buClr>
              <a:buFont typeface="Wingdings" charset="2"/>
              <a:buChar char="§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Understanding local population is important for effective disease management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3899" y="6611779"/>
            <a:ext cx="3497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(Quesada-Ocampo et al. 2011)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7582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45583"/>
            <a:ext cx="8229600" cy="1068387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13970"/>
            <a:ext cx="8229600" cy="368148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Collect isolates from NC and SC in 2014 - 2016</a:t>
            </a:r>
            <a:endParaRPr lang="en-US" dirty="0"/>
          </a:p>
          <a:p>
            <a:pPr lvl="1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/>
              <a:t>Phenotypic characterization (hosts, regions, mating type, </a:t>
            </a:r>
            <a:r>
              <a:rPr lang="en-US" sz="2000" dirty="0" err="1"/>
              <a:t>mefenoxam</a:t>
            </a:r>
            <a:r>
              <a:rPr lang="en-US" sz="2000" dirty="0"/>
              <a:t> sensitivity, virulence on fruit, field and greenhouse</a:t>
            </a:r>
            <a:r>
              <a:rPr lang="en-US" sz="2000" dirty="0" smtClean="0"/>
              <a:t>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Marker </a:t>
            </a:r>
            <a:r>
              <a:rPr lang="en-US" dirty="0"/>
              <a:t>development </a:t>
            </a:r>
            <a:r>
              <a:rPr lang="en-US" dirty="0" smtClean="0"/>
              <a:t>– SSRs from transcriptome </a:t>
            </a:r>
          </a:p>
          <a:p>
            <a:pPr marL="914400" lvl="1" indent="-514350">
              <a:buClr>
                <a:srgbClr val="C00000"/>
              </a:buClr>
              <a:buFont typeface="Wingdings" charset="2"/>
              <a:buChar char="§"/>
            </a:pPr>
            <a:r>
              <a:rPr lang="en-US" sz="2000" dirty="0"/>
              <a:t>Diversity assessment </a:t>
            </a:r>
            <a:r>
              <a:rPr lang="en-US" sz="2000" dirty="0" smtClean="0"/>
              <a:t>of Microsatellite markers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Characterize population structure in NC to improve management strategies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19" y="5474799"/>
            <a:ext cx="3158836" cy="1192621"/>
          </a:xfrm>
          <a:prstGeom prst="rect">
            <a:avLst/>
          </a:prstGeom>
        </p:spPr>
      </p:pic>
      <p:pic>
        <p:nvPicPr>
          <p:cNvPr id="2050" name="Picture 2" descr="mage result for south carolina 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520" y="5367668"/>
            <a:ext cx="1637687" cy="12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2.iconfinder.com/data/icons/perfect-flat-icons-2/512/Location_marker_pin_map_gp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292" y="5474799"/>
            <a:ext cx="443346" cy="44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cdn2.iconfinder.com/data/icons/perfect-flat-icons-2/512/Location_marker_pin_map_gp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156" y="5918145"/>
            <a:ext cx="443346" cy="44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cdn2.iconfinder.com/data/icons/perfect-flat-icons-2/512/Location_marker_pin_map_gp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268" y="5560180"/>
            <a:ext cx="443346" cy="44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cdn2.iconfinder.com/data/icons/perfect-flat-icons-2/512/Location_marker_pin_map_gp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765" y="5474799"/>
            <a:ext cx="443346" cy="44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cdn2.iconfinder.com/data/icons/perfect-flat-icons-2/512/Location_marker_pin_map_gp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90" y="5447091"/>
            <a:ext cx="443346" cy="44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cdn2.iconfinder.com/data/icons/perfect-flat-icons-2/512/Location_marker_pin_map_gp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839" y="5952216"/>
            <a:ext cx="443346" cy="44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cdn2.iconfinder.com/data/icons/perfect-flat-icons-2/512/Location_marker_pin_map_gp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319" y="5780003"/>
            <a:ext cx="443346" cy="44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cdn2.iconfinder.com/data/icons/perfect-flat-icons-2/512/Location_marker_pin_map_gp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17" y="5214383"/>
            <a:ext cx="443346" cy="44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184"/>
            <a:ext cx="8229600" cy="1068387"/>
          </a:xfrm>
        </p:spPr>
        <p:txBody>
          <a:bodyPr/>
          <a:lstStyle/>
          <a:p>
            <a:r>
              <a:rPr lang="en-US" i="1" dirty="0" smtClean="0"/>
              <a:t>P. capsici </a:t>
            </a:r>
            <a:r>
              <a:rPr lang="en-US" dirty="0" smtClean="0"/>
              <a:t>collection: North Carolina</a:t>
            </a:r>
            <a:endParaRPr lang="en-US" dirty="0"/>
          </a:p>
        </p:txBody>
      </p:sp>
      <p:pic>
        <p:nvPicPr>
          <p:cNvPr id="2050" name="Picture 2" descr="http://www.worldatlas.com/webimage/countrys/namerica/usstates/counties/ncn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02" y="2405166"/>
            <a:ext cx="8368395" cy="32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lker.com/cliparts/B/l/M/x/J/M/map-pin-red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27668" y="4016341"/>
            <a:ext cx="198812" cy="3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clker.com/cliparts/B/l/M/x/J/M/map-pin-red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17812" y="3618685"/>
            <a:ext cx="198812" cy="3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clker.com/cliparts/B/l/M/x/J/M/map-pin-red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62804" y="3612183"/>
            <a:ext cx="198812" cy="3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clker.com/cliparts/B/l/M/x/J/M/map-pin-red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8483" y="2635095"/>
            <a:ext cx="198812" cy="3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www.clker.com/cliparts/B/l/M/x/J/M/map-pin-red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62804" y="3161743"/>
            <a:ext cx="198812" cy="3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clker.com/cliparts/B/l/M/x/J/M/map-pin-red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71503" y="3131288"/>
            <a:ext cx="198812" cy="3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www.clker.com/cliparts/B/l/M/x/J/M/map-pin-red-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92438" y="3618685"/>
            <a:ext cx="198812" cy="3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0883" y="20358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963" y="470178"/>
            <a:ext cx="8229600" cy="1068387"/>
          </a:xfrm>
        </p:spPr>
        <p:txBody>
          <a:bodyPr/>
          <a:lstStyle/>
          <a:p>
            <a:r>
              <a:rPr lang="en-US" i="1" dirty="0"/>
              <a:t>P. capsici </a:t>
            </a:r>
            <a:r>
              <a:rPr lang="en-US" dirty="0"/>
              <a:t>collection: </a:t>
            </a:r>
            <a:r>
              <a:rPr lang="en-US" dirty="0" smtClean="0"/>
              <a:t>Host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90634"/>
              </p:ext>
            </p:extLst>
          </p:nvPr>
        </p:nvGraphicFramePr>
        <p:xfrm>
          <a:off x="734257" y="2311685"/>
          <a:ext cx="7279586" cy="4205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074" name="Picture 2" descr="http://cdn.blogs.sheknows.com/vegan.sheknows.com/2012/10/iStock_000020223015XSmall-300x19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913" y="7448476"/>
            <a:ext cx="187642" cy="12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steadyrun.com/wp-content/uploads/2015/08/health-benefits-of-bitter-gourd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4519058"/>
            <a:ext cx="667821" cy="44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ichiganmugsandmeals.files.wordpress.com/2010/11/acorn-squas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33" y="4519058"/>
            <a:ext cx="371544" cy="55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medicalnewstoday.com/content/images/articles/283/283006/cucumb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952" y="3306802"/>
            <a:ext cx="825859" cy="5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apricityacupuncture.com/wp-content/uploads/2014/02/259_6000x4000_all-free-download.com_250635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82" y="4488236"/>
            <a:ext cx="760286" cy="50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parentinghealthybabies.com/wp-content/uploads/2013/10/Health-Benefits-of-Muskmelon-for-Babi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17" y="4563100"/>
            <a:ext cx="592118" cy="46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upload.wikimedia.org/wikipedia/commons/b/b7/Green-Bell-Pepper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653" y="2250534"/>
            <a:ext cx="478221" cy="66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www.anaturaldifference.com/wp-content/uploads/2014/01/shutterstock_11512219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47" y="4578957"/>
            <a:ext cx="497542" cy="49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agroproducts.files.wordpress.com/2014/10/sponge-gourd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" r="60600"/>
          <a:stretch/>
        </p:blipFill>
        <p:spPr bwMode="auto">
          <a:xfrm>
            <a:off x="5534740" y="3932238"/>
            <a:ext cx="532497" cy="9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bearsupply.net/wp-content/uploads/2012/04/Yellow-Squash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591" y="3972370"/>
            <a:ext cx="599433" cy="59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www.pvfarms.com/images/ourproduce_watermelo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78" y="4427363"/>
            <a:ext cx="611187" cy="56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healthyeating.sfgate.com/DM-Resize/photos.demandstudios.com/99/152/fotolia_7353302_XS.jpg?w=442&amp;h=442&amp;keep_ratio=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242" y="3972370"/>
            <a:ext cx="687962" cy="45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75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1" t="4650" r="13873" b="17872"/>
          <a:stretch/>
        </p:blipFill>
        <p:spPr>
          <a:xfrm>
            <a:off x="4944170" y="1495601"/>
            <a:ext cx="2239477" cy="1703181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018137"/>
              </p:ext>
            </p:extLst>
          </p:nvPr>
        </p:nvGraphicFramePr>
        <p:xfrm>
          <a:off x="5342554" y="122394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 descr="Screenshot 2015-01-22 21.06.3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5" t="48088" b="681"/>
          <a:stretch/>
        </p:blipFill>
        <p:spPr>
          <a:xfrm>
            <a:off x="1144071" y="1189185"/>
            <a:ext cx="2860960" cy="2316015"/>
          </a:xfrm>
          <a:prstGeom prst="rect">
            <a:avLst/>
          </a:prstGeom>
          <a:ln w="12700" cmpd="sng">
            <a:solidFill>
              <a:srgbClr val="FFFF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508803" y="692124"/>
            <a:ext cx="2320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Isolate Virulence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05429" y="692124"/>
            <a:ext cx="202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Mating type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84823" y="3848392"/>
            <a:ext cx="2917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Mefenoxam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sensitivity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5869653"/>
              </p:ext>
            </p:extLst>
          </p:nvPr>
        </p:nvGraphicFramePr>
        <p:xfrm>
          <a:off x="2540596" y="4434969"/>
          <a:ext cx="4206240" cy="2423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59016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885" y="471559"/>
            <a:ext cx="7556313" cy="663285"/>
          </a:xfrm>
        </p:spPr>
        <p:txBody>
          <a:bodyPr/>
          <a:lstStyle/>
          <a:p>
            <a:r>
              <a:rPr lang="en-US" sz="2800" b="0" dirty="0" smtClean="0">
                <a:solidFill>
                  <a:schemeClr val="tx1"/>
                </a:solidFill>
              </a:rPr>
              <a:t>Microsatellites or Simple Sequence Repeats  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17101" y="1474465"/>
            <a:ext cx="7867974" cy="20373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D0101"/>
              </a:buClr>
            </a:pPr>
            <a:r>
              <a:rPr lang="en-US" sz="18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SSRs </a:t>
            </a:r>
            <a:r>
              <a:rPr lang="en-US" sz="1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are short DNA sequences consisting of tandemly repeated units, generally 1 – 6 base pairs in length</a:t>
            </a:r>
          </a:p>
          <a:p>
            <a:pPr>
              <a:buClr>
                <a:srgbClr val="AD0101"/>
              </a:buClr>
            </a:pPr>
            <a:r>
              <a:rPr lang="en-US" sz="18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SSRs </a:t>
            </a:r>
            <a:r>
              <a:rPr lang="en-US" sz="1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can be found in either non-coding or coding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regions</a:t>
            </a:r>
          </a:p>
          <a:p>
            <a:pPr>
              <a:buClr>
                <a:srgbClr val="AD0101"/>
              </a:buClr>
            </a:pPr>
            <a:r>
              <a:rPr lang="en-US" sz="18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SSRs from coding regions are more </a:t>
            </a:r>
            <a:r>
              <a:rPr lang="en-US" sz="1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likely to be conserved across species, </a:t>
            </a:r>
            <a:r>
              <a:rPr lang="en-US" sz="18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high level of transferability to closely related species</a:t>
            </a:r>
            <a:endParaRPr lang="en-US" sz="18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 descr="Screenshot 2015-10-28 19.27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9" y="3673793"/>
            <a:ext cx="7099563" cy="30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U-horizontal-center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6902</TotalTime>
  <Words>1425</Words>
  <Application>Microsoft Macintosh PowerPoint</Application>
  <PresentationFormat>On-screen Show (4:3)</PresentationFormat>
  <Paragraphs>293</Paragraphs>
  <Slides>27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Avenir Roman</vt:lpstr>
      <vt:lpstr>Calibri</vt:lpstr>
      <vt:lpstr>ＭＳ Ｐゴシック</vt:lpstr>
      <vt:lpstr>ＭＳ 明朝</vt:lpstr>
      <vt:lpstr>Wingdings</vt:lpstr>
      <vt:lpstr>Arial</vt:lpstr>
      <vt:lpstr>NCStateU-horizontal-center-logo</vt:lpstr>
      <vt:lpstr>Document</vt:lpstr>
      <vt:lpstr>Worksheet</vt:lpstr>
      <vt:lpstr>Development of microsatellites from whole-transcriptome sequences in Phytophthora capsici for population studies  </vt:lpstr>
      <vt:lpstr>  Phytophthora capsici</vt:lpstr>
      <vt:lpstr>Infested water has resulted in rapid spread</vt:lpstr>
      <vt:lpstr>Population Genetics</vt:lpstr>
      <vt:lpstr>Project Objectives</vt:lpstr>
      <vt:lpstr>P. capsici collection: North Carolina</vt:lpstr>
      <vt:lpstr>P. capsici collection: Host</vt:lpstr>
      <vt:lpstr>PowerPoint Presentation</vt:lpstr>
      <vt:lpstr>Microsatellites or Simple Sequence Repeats  </vt:lpstr>
      <vt:lpstr>PowerPoint Presentation</vt:lpstr>
      <vt:lpstr>Distribution of SSRs </vt:lpstr>
      <vt:lpstr>Frequency distribution by motif length and  number of repeats</vt:lpstr>
      <vt:lpstr>PowerPoint Presentation</vt:lpstr>
      <vt:lpstr>PowerPoint Presentation</vt:lpstr>
      <vt:lpstr>Summary Statistics and Diversity Measures</vt:lpstr>
      <vt:lpstr>PowerPoint Presentation</vt:lpstr>
      <vt:lpstr>Allele frequency for 7 P. capsici isolates</vt:lpstr>
      <vt:lpstr>Other research </vt:lpstr>
      <vt:lpstr>PowerPoint Presentation</vt:lpstr>
      <vt:lpstr>PowerPoint Presentation</vt:lpstr>
      <vt:lpstr>PowerPoint Presentation</vt:lpstr>
      <vt:lpstr>Future work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NC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B Dearmon</dc:creator>
  <cp:lastModifiedBy>Camilo Parada Rojas</cp:lastModifiedBy>
  <cp:revision>178</cp:revision>
  <dcterms:created xsi:type="dcterms:W3CDTF">2014-04-09T15:08:29Z</dcterms:created>
  <dcterms:modified xsi:type="dcterms:W3CDTF">2015-12-09T15:45:36Z</dcterms:modified>
</cp:coreProperties>
</file>